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20"/>
  </p:notesMasterIdLst>
  <p:sldIdLst>
    <p:sldId id="256" r:id="rId5"/>
    <p:sldId id="259" r:id="rId6"/>
    <p:sldId id="261" r:id="rId7"/>
    <p:sldId id="298" r:id="rId8"/>
    <p:sldId id="265" r:id="rId9"/>
    <p:sldId id="295" r:id="rId10"/>
    <p:sldId id="293" r:id="rId11"/>
    <p:sldId id="301" r:id="rId12"/>
    <p:sldId id="294" r:id="rId13"/>
    <p:sldId id="296" r:id="rId14"/>
    <p:sldId id="299" r:id="rId15"/>
    <p:sldId id="300" r:id="rId16"/>
    <p:sldId id="264" r:id="rId17"/>
    <p:sldId id="297" r:id="rId18"/>
    <p:sldId id="292" r:id="rId19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F91"/>
    <a:srgbClr val="D2D2D4"/>
    <a:srgbClr val="0069C7"/>
    <a:srgbClr val="F8F8F8"/>
    <a:srgbClr val="49B7FF"/>
    <a:srgbClr val="3F67DC"/>
    <a:srgbClr val="EBEBEC"/>
    <a:srgbClr val="323255"/>
    <a:srgbClr val="8C8CA0"/>
    <a:srgbClr val="3F6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614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B7389-2E20-3849-AC91-1C5488161585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7BEA0-1822-5641-9BCA-1CEED7CA7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7BEA0-1822-5641-9BCA-1CEED7CA7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5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76572-3170-5A47-A346-B89FA2381A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6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Angulation of instruments</a:t>
            </a:r>
            <a:r>
              <a:rPr lang="en-IE" baseline="0" dirty="0"/>
              <a:t> and </a:t>
            </a:r>
            <a:r>
              <a:rPr lang="en-IE" dirty="0"/>
              <a:t>Tactile sensation not as important with polar tumours with polar tumours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BCCE-6B1B-4F2C-8550-6EAC9AFE3C3D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45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bg>
      <p:bgPr>
        <a:gradFill>
          <a:gsLst>
            <a:gs pos="0">
              <a:srgbClr val="F8F8F8"/>
            </a:gs>
            <a:gs pos="100000">
              <a:srgbClr val="D2D2D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94027E9-C3D1-4AE1-A00A-669238030E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1697" y="4498493"/>
            <a:ext cx="1881270" cy="64500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896961A-369F-4FAC-A3B9-AFAB1C82A4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746362" y="4613901"/>
            <a:ext cx="468114" cy="327162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5AE7216-6E9A-4D9D-95F4-67EB6C02346E}"/>
              </a:ext>
            </a:extLst>
          </p:cNvPr>
          <p:cNvSpPr txBox="1">
            <a:spLocks/>
          </p:cNvSpPr>
          <p:nvPr userDrawn="1"/>
        </p:nvSpPr>
        <p:spPr>
          <a:xfrm>
            <a:off x="8816837" y="4640560"/>
            <a:ext cx="327163" cy="273844"/>
          </a:xfrm>
          <a:prstGeom prst="roundRect">
            <a:avLst>
              <a:gd name="adj" fmla="val 10797"/>
            </a:avLst>
          </a:prstGeom>
          <a:noFill/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2133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44" smtClean="0">
                <a:solidFill>
                  <a:schemeClr val="bg2"/>
                </a:solidFill>
                <a:latin typeface="Trebuchet MS" panose="020B0603020202020204" pitchFamily="34" charset="0"/>
              </a:rPr>
              <a:pPr algn="ctr"/>
              <a:t>‹#›</a:t>
            </a:fld>
            <a:endParaRPr lang="en-US" sz="844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4024229-702E-440F-8050-DBE132210D55}"/>
              </a:ext>
            </a:extLst>
          </p:cNvPr>
          <p:cNvSpPr txBox="1">
            <a:spLocks/>
          </p:cNvSpPr>
          <p:nvPr userDrawn="1"/>
        </p:nvSpPr>
        <p:spPr>
          <a:xfrm>
            <a:off x="1729388" y="4914514"/>
            <a:ext cx="5685225" cy="14326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EE2D74"/>
                </a:solidFill>
                <a:latin typeface="HelveticaNeueLT Std Lt"/>
                <a:ea typeface="+mn-ea"/>
                <a:cs typeface="HelveticaNeueLT Std 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 b="0" i="0" u="sng" kern="1200" dirty="0">
                <a:solidFill>
                  <a:schemeClr val="bg1"/>
                </a:solidFill>
                <a:latin typeface="+mn-lt"/>
                <a:ea typeface="+mn-ea"/>
                <a:cs typeface="HelveticaNeueLT Std Lt"/>
              </a:rPr>
              <a:t>www.arabschoolofurology.com</a:t>
            </a:r>
          </a:p>
          <a:p>
            <a:pPr marL="4763">
              <a:spcBef>
                <a:spcPts val="24"/>
              </a:spcBef>
            </a:pPr>
            <a:endParaRPr lang="en-US" sz="675" spc="-6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03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63" b="0" i="0">
                <a:solidFill>
                  <a:srgbClr val="55575A"/>
                </a:solidFill>
                <a:latin typeface="HelveticaNeueLT Std Lt"/>
                <a:cs typeface="HelveticaNeueLT Std Lt"/>
              </a:defRPr>
            </a:lvl1pPr>
          </a:lstStyle>
          <a:p>
            <a:pPr marL="7144">
              <a:spcBef>
                <a:spcPts val="37"/>
              </a:spcBef>
            </a:pPr>
            <a:r>
              <a:rPr lang="en-US"/>
              <a:t>©</a:t>
            </a:r>
            <a:r>
              <a:rPr lang="en-US" spc="14"/>
              <a:t> </a:t>
            </a:r>
            <a:r>
              <a:rPr lang="en-US" spc="3"/>
              <a:t>MCI</a:t>
            </a:r>
            <a:r>
              <a:rPr lang="en-US" spc="14"/>
              <a:t> </a:t>
            </a:r>
            <a:r>
              <a:rPr lang="en-US" spc="3"/>
              <a:t>Middle</a:t>
            </a:r>
            <a:r>
              <a:rPr lang="en-US" spc="17"/>
              <a:t> </a:t>
            </a:r>
            <a:r>
              <a:rPr lang="en-US" spc="3"/>
              <a:t>East</a:t>
            </a:r>
            <a:r>
              <a:rPr lang="en-US" spc="14"/>
              <a:t> </a:t>
            </a:r>
            <a:r>
              <a:rPr lang="en-US"/>
              <a:t>-</a:t>
            </a:r>
            <a:r>
              <a:rPr lang="en-US" spc="17"/>
              <a:t> </a:t>
            </a:r>
            <a:r>
              <a:rPr lang="en-US" spc="3"/>
              <a:t>All</a:t>
            </a:r>
            <a:r>
              <a:rPr lang="en-US" spc="14"/>
              <a:t> </a:t>
            </a:r>
            <a:r>
              <a:rPr lang="en-US" spc="3"/>
              <a:t>Images</a:t>
            </a:r>
            <a:r>
              <a:rPr lang="en-US" spc="14"/>
              <a:t> </a:t>
            </a:r>
            <a:r>
              <a:rPr lang="en-US"/>
              <a:t>/</a:t>
            </a:r>
            <a:r>
              <a:rPr lang="en-US" spc="17"/>
              <a:t> </a:t>
            </a:r>
            <a:r>
              <a:rPr lang="en-US" spc="3"/>
              <a:t>Videos</a:t>
            </a:r>
            <a:r>
              <a:rPr lang="en-US" spc="14"/>
              <a:t> </a:t>
            </a:r>
            <a:r>
              <a:rPr lang="en-US" spc="3"/>
              <a:t>used</a:t>
            </a:r>
            <a:r>
              <a:rPr lang="en-US" spc="17"/>
              <a:t> </a:t>
            </a:r>
            <a:r>
              <a:rPr lang="en-US"/>
              <a:t>are</a:t>
            </a:r>
            <a:r>
              <a:rPr lang="en-US" spc="14"/>
              <a:t> </a:t>
            </a:r>
            <a:r>
              <a:rPr lang="en-US" spc="3"/>
              <a:t>for</a:t>
            </a:r>
            <a:r>
              <a:rPr lang="en-US" spc="14"/>
              <a:t> </a:t>
            </a:r>
            <a:r>
              <a:rPr lang="en-US" spc="3"/>
              <a:t>illustrative</a:t>
            </a:r>
            <a:r>
              <a:rPr lang="en-US" spc="17"/>
              <a:t> </a:t>
            </a:r>
            <a:r>
              <a:rPr lang="en-US"/>
              <a:t>/</a:t>
            </a:r>
            <a:r>
              <a:rPr lang="en-US" spc="14"/>
              <a:t> </a:t>
            </a:r>
            <a:r>
              <a:rPr lang="en-US" spc="3"/>
              <a:t>Reference</a:t>
            </a:r>
            <a:r>
              <a:rPr lang="en-US" spc="17"/>
              <a:t> </a:t>
            </a:r>
            <a:r>
              <a:rPr lang="en-US" spc="3"/>
              <a:t>purposes</a:t>
            </a:r>
            <a:r>
              <a:rPr lang="en-US" spc="14"/>
              <a:t> </a:t>
            </a:r>
            <a:r>
              <a:rPr lang="en-US" spc="-8"/>
              <a:t>only.</a:t>
            </a:r>
            <a:endParaRPr lang="en-US" spc="-8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680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G2.jpg" descr="BG2.jpg">
            <a:extLst>
              <a:ext uri="{FF2B5EF4-FFF2-40B4-BE49-F238E27FC236}">
                <a16:creationId xmlns:a16="http://schemas.microsoft.com/office/drawing/2014/main" id="{A8FE4959-90F4-4192-AA38-5120D0682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Holder 2">
            <a:extLst>
              <a:ext uri="{FF2B5EF4-FFF2-40B4-BE49-F238E27FC236}">
                <a16:creationId xmlns:a16="http://schemas.microsoft.com/office/drawing/2014/main" id="{33536ADE-0C29-45C5-BAB3-DC68DC67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08" y="632886"/>
            <a:ext cx="8226192" cy="268343"/>
          </a:xfrm>
        </p:spPr>
        <p:txBody>
          <a:bodyPr lIns="0" tIns="0" rIns="0" bIns="0"/>
          <a:lstStyle>
            <a:lvl1pPr>
              <a:defRPr sz="174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3" name="Holder 3">
            <a:extLst>
              <a:ext uri="{FF2B5EF4-FFF2-40B4-BE49-F238E27FC236}">
                <a16:creationId xmlns:a16="http://schemas.microsoft.com/office/drawing/2014/main" id="{761C2F11-F693-4376-955C-2B403C78A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276999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018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2958"/>
            <a:ext cx="7772400" cy="517584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133F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60309"/>
            <a:ext cx="7772400" cy="34716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rgbClr val="1A68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4869656"/>
            <a:ext cx="5334000" cy="273844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rgbClr val="00B0F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972333"/>
            <a:ext cx="2133600" cy="162601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D483A8E-3B74-E946-8AD3-955A0079D0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2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578" y="340281"/>
            <a:ext cx="7515368" cy="45037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133F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578" y="932597"/>
            <a:ext cx="3225422" cy="3870622"/>
          </a:xfrm>
          <a:prstGeom prst="rect">
            <a:avLst/>
          </a:prstGeom>
        </p:spPr>
        <p:txBody>
          <a:bodyPr anchor="ctr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1086" y="4869656"/>
            <a:ext cx="4718714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133F9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963236"/>
            <a:ext cx="2133600" cy="18026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D483A8E-3B74-E946-8AD3-955A0079D04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3BE9D6-4546-45B0-BDC7-D42C87E6C830}"/>
              </a:ext>
            </a:extLst>
          </p:cNvPr>
          <p:cNvCxnSpPr/>
          <p:nvPr userDrawn="1"/>
        </p:nvCxnSpPr>
        <p:spPr>
          <a:xfrm>
            <a:off x="1346578" y="790657"/>
            <a:ext cx="7515368" cy="0"/>
          </a:xfrm>
          <a:prstGeom prst="line">
            <a:avLst/>
          </a:prstGeom>
          <a:ln w="12700">
            <a:solidFill>
              <a:srgbClr val="49BFD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E6CDAAD-D194-4B86-A116-8A6AC09B1BA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776716" y="932597"/>
            <a:ext cx="4085230" cy="3870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5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578" y="340281"/>
            <a:ext cx="7515368" cy="45037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133F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578" y="932597"/>
            <a:ext cx="2274628" cy="3870622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1086" y="4869656"/>
            <a:ext cx="4718714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133F9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963236"/>
            <a:ext cx="2133600" cy="18026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D483A8E-3B74-E946-8AD3-955A0079D04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3BE9D6-4546-45B0-BDC7-D42C87E6C830}"/>
              </a:ext>
            </a:extLst>
          </p:cNvPr>
          <p:cNvCxnSpPr/>
          <p:nvPr userDrawn="1"/>
        </p:nvCxnSpPr>
        <p:spPr>
          <a:xfrm>
            <a:off x="1346578" y="790657"/>
            <a:ext cx="7515368" cy="0"/>
          </a:xfrm>
          <a:prstGeom prst="line">
            <a:avLst/>
          </a:prstGeom>
          <a:ln w="12700">
            <a:solidFill>
              <a:srgbClr val="49BFD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E6CDAAD-D194-4B86-A116-8A6AC09B1BA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880513" y="932597"/>
            <a:ext cx="4981433" cy="3870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3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578" y="340281"/>
            <a:ext cx="7515368" cy="450376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133F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7110" y="932597"/>
            <a:ext cx="2524836" cy="3870622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200"/>
            </a:lvl4pPr>
            <a:lvl5pPr marL="1828800" indent="0"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1086" y="4869656"/>
            <a:ext cx="4718714" cy="2738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133F9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963236"/>
            <a:ext cx="2133600" cy="18026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2D483A8E-3B74-E946-8AD3-955A0079D04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3BE9D6-4546-45B0-BDC7-D42C87E6C830}"/>
              </a:ext>
            </a:extLst>
          </p:cNvPr>
          <p:cNvCxnSpPr/>
          <p:nvPr userDrawn="1"/>
        </p:nvCxnSpPr>
        <p:spPr>
          <a:xfrm>
            <a:off x="1346578" y="790657"/>
            <a:ext cx="7515368" cy="0"/>
          </a:xfrm>
          <a:prstGeom prst="line">
            <a:avLst/>
          </a:prstGeom>
          <a:ln w="12700">
            <a:solidFill>
              <a:srgbClr val="49BFD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E6CDAAD-D194-4B86-A116-8A6AC09B1BA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346578" y="1314734"/>
            <a:ext cx="4788091" cy="2953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4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ullscreen Image">
    <p:bg>
      <p:bgPr>
        <a:gradFill>
          <a:gsLst>
            <a:gs pos="0">
              <a:srgbClr val="F8F8F8"/>
            </a:gs>
            <a:gs pos="100000">
              <a:srgbClr val="D2D2D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FE16AD7-EF74-493E-9E0D-5F235B871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1697" y="4498493"/>
            <a:ext cx="1881270" cy="64500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896961A-369F-4FAC-A3B9-AFAB1C82A4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746362" y="4613901"/>
            <a:ext cx="468114" cy="327162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5AE7216-6E9A-4D9D-95F4-67EB6C02346E}"/>
              </a:ext>
            </a:extLst>
          </p:cNvPr>
          <p:cNvSpPr txBox="1">
            <a:spLocks/>
          </p:cNvSpPr>
          <p:nvPr userDrawn="1"/>
        </p:nvSpPr>
        <p:spPr>
          <a:xfrm>
            <a:off x="8816837" y="4640560"/>
            <a:ext cx="327163" cy="273844"/>
          </a:xfrm>
          <a:prstGeom prst="roundRect">
            <a:avLst>
              <a:gd name="adj" fmla="val 10797"/>
            </a:avLst>
          </a:prstGeom>
          <a:noFill/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2133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44" smtClean="0">
                <a:solidFill>
                  <a:schemeClr val="bg2"/>
                </a:solidFill>
                <a:latin typeface="Trebuchet MS" panose="020B0603020202020204" pitchFamily="34" charset="0"/>
              </a:rPr>
              <a:pPr algn="ctr"/>
              <a:t>‹#›</a:t>
            </a:fld>
            <a:endParaRPr lang="en-US" sz="844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104" name="Holder 4">
            <a:extLst>
              <a:ext uri="{FF2B5EF4-FFF2-40B4-BE49-F238E27FC236}">
                <a16:creationId xmlns:a16="http://schemas.microsoft.com/office/drawing/2014/main" id="{F1ED513C-BD63-4150-9DB0-B458E96FC6EC}"/>
              </a:ext>
            </a:extLst>
          </p:cNvPr>
          <p:cNvSpPr txBox="1">
            <a:spLocks/>
          </p:cNvSpPr>
          <p:nvPr userDrawn="1"/>
        </p:nvSpPr>
        <p:spPr>
          <a:xfrm>
            <a:off x="1729388" y="4914514"/>
            <a:ext cx="5685225" cy="14326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EE2D74"/>
                </a:solidFill>
                <a:latin typeface="HelveticaNeueLT Std Lt"/>
                <a:ea typeface="+mn-ea"/>
                <a:cs typeface="HelveticaNeueLT Std 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 b="0" i="0" u="sng" kern="1200" dirty="0">
                <a:solidFill>
                  <a:schemeClr val="bg1"/>
                </a:solidFill>
                <a:latin typeface="+mn-lt"/>
                <a:ea typeface="+mn-ea"/>
                <a:cs typeface="HelveticaNeueLT Std Lt"/>
              </a:rPr>
              <a:t>www.arabschoolofurology.com</a:t>
            </a:r>
          </a:p>
          <a:p>
            <a:pPr marL="4763">
              <a:spcBef>
                <a:spcPts val="24"/>
              </a:spcBef>
            </a:pPr>
            <a:endParaRPr lang="en-US" sz="675" spc="-6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69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screen Image">
    <p:bg>
      <p:bgPr>
        <a:gradFill>
          <a:gsLst>
            <a:gs pos="0">
              <a:srgbClr val="E6E8EA"/>
            </a:gs>
            <a:gs pos="100000">
              <a:schemeClr val="tx1">
                <a:lumMod val="40000"/>
                <a:lumOff val="6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B45E151-FB7A-43DF-88BB-75FE095F69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8060" y="-1649"/>
            <a:ext cx="6166545" cy="5143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896961A-369F-4FAC-A3B9-AFAB1C82A4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746362" y="4613901"/>
            <a:ext cx="468114" cy="327162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5AE7216-6E9A-4D9D-95F4-67EB6C02346E}"/>
              </a:ext>
            </a:extLst>
          </p:cNvPr>
          <p:cNvSpPr txBox="1">
            <a:spLocks/>
          </p:cNvSpPr>
          <p:nvPr userDrawn="1"/>
        </p:nvSpPr>
        <p:spPr>
          <a:xfrm>
            <a:off x="8816837" y="4640560"/>
            <a:ext cx="327163" cy="273844"/>
          </a:xfrm>
          <a:prstGeom prst="roundRect">
            <a:avLst>
              <a:gd name="adj" fmla="val 10797"/>
            </a:avLst>
          </a:prstGeom>
          <a:noFill/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2133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44" smtClean="0">
                <a:solidFill>
                  <a:schemeClr val="bg2"/>
                </a:solidFill>
                <a:latin typeface="Trebuchet MS" panose="020B0603020202020204" pitchFamily="34" charset="0"/>
              </a:rPr>
              <a:pPr algn="ctr"/>
              <a:t>‹#›</a:t>
            </a:fld>
            <a:endParaRPr lang="en-US" sz="844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A64D61E4-2453-4896-8FFB-C9414666AFD6}"/>
              </a:ext>
            </a:extLst>
          </p:cNvPr>
          <p:cNvSpPr txBox="1">
            <a:spLocks/>
          </p:cNvSpPr>
          <p:nvPr userDrawn="1"/>
        </p:nvSpPr>
        <p:spPr>
          <a:xfrm>
            <a:off x="1729388" y="4914514"/>
            <a:ext cx="5685225" cy="1432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EE2D74"/>
                </a:solidFill>
                <a:latin typeface="HelveticaNeueLT Std Lt"/>
                <a:ea typeface="+mn-ea"/>
                <a:cs typeface="HelveticaNeueLT Std 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marR="0" lvl="0" indent="0" algn="ctr" defTabSz="257175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1" i="0" u="none" kern="1200" spc="2" dirty="0">
                <a:solidFill>
                  <a:schemeClr val="bg1"/>
                </a:solidFill>
                <a:latin typeface="+mj-lt"/>
                <a:ea typeface="+mn-ea"/>
                <a:cs typeface="HelveticaNeueLT Std Lt"/>
              </a:rPr>
              <a:t>www.mci-group.com</a:t>
            </a:r>
            <a:endParaRPr lang="en-US" sz="675" b="1" i="0" u="none" kern="1200" spc="2" dirty="0">
              <a:solidFill>
                <a:schemeClr val="bg1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37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ullscreen Image">
    <p:bg>
      <p:bgPr>
        <a:gradFill>
          <a:gsLst>
            <a:gs pos="0">
              <a:srgbClr val="E6E8EA"/>
            </a:gs>
            <a:gs pos="100000">
              <a:schemeClr val="tx1">
                <a:lumMod val="40000"/>
                <a:lumOff val="6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B45E151-FB7A-43DF-88BB-75FE095F69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7500" y="0"/>
            <a:ext cx="6166545" cy="5143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896961A-369F-4FAC-A3B9-AFAB1C82A4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746362" y="4613901"/>
            <a:ext cx="468114" cy="327162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5AE7216-6E9A-4D9D-95F4-67EB6C02346E}"/>
              </a:ext>
            </a:extLst>
          </p:cNvPr>
          <p:cNvSpPr txBox="1">
            <a:spLocks/>
          </p:cNvSpPr>
          <p:nvPr userDrawn="1"/>
        </p:nvSpPr>
        <p:spPr>
          <a:xfrm>
            <a:off x="8816837" y="4640560"/>
            <a:ext cx="327163" cy="273844"/>
          </a:xfrm>
          <a:prstGeom prst="roundRect">
            <a:avLst>
              <a:gd name="adj" fmla="val 10797"/>
            </a:avLst>
          </a:prstGeom>
          <a:noFill/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2133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44" smtClean="0">
                <a:solidFill>
                  <a:schemeClr val="bg2"/>
                </a:solidFill>
                <a:latin typeface="Trebuchet MS" panose="020B0603020202020204" pitchFamily="34" charset="0"/>
              </a:rPr>
              <a:pPr algn="ctr"/>
              <a:t>‹#›</a:t>
            </a:fld>
            <a:endParaRPr lang="en-US" sz="844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AF8B4E9A-1B74-49DD-8F26-2AD2DC1D6C09}"/>
              </a:ext>
            </a:extLst>
          </p:cNvPr>
          <p:cNvSpPr txBox="1">
            <a:spLocks/>
          </p:cNvSpPr>
          <p:nvPr userDrawn="1"/>
        </p:nvSpPr>
        <p:spPr>
          <a:xfrm>
            <a:off x="1729388" y="4914514"/>
            <a:ext cx="5685225" cy="1432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EE2D74"/>
                </a:solidFill>
                <a:latin typeface="HelveticaNeueLT Std Lt"/>
                <a:ea typeface="+mn-ea"/>
                <a:cs typeface="HelveticaNeueLT Std 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marR="0" lvl="0" indent="0" algn="ctr" defTabSz="257175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1" i="0" u="none" kern="1200" spc="2" dirty="0">
                <a:solidFill>
                  <a:schemeClr val="bg1"/>
                </a:solidFill>
                <a:latin typeface="+mj-lt"/>
                <a:ea typeface="+mn-ea"/>
                <a:cs typeface="HelveticaNeueLT Std Lt"/>
              </a:rPr>
              <a:t>www.mci-group.com</a:t>
            </a:r>
            <a:endParaRPr lang="en-US" sz="675" b="1" i="0" u="none" kern="1200" spc="2" dirty="0">
              <a:solidFill>
                <a:schemeClr val="bg1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36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screen Image">
    <p:bg>
      <p:bgPr>
        <a:gradFill>
          <a:gsLst>
            <a:gs pos="0">
              <a:srgbClr val="E6E8EA"/>
            </a:gs>
            <a:gs pos="100000">
              <a:schemeClr val="tx1">
                <a:lumMod val="40000"/>
                <a:lumOff val="6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DFA30E-619F-42DF-9C39-9BE1101F41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1" y="2309552"/>
            <a:ext cx="8229600" cy="1038746"/>
          </a:xfrm>
          <a:prstGeom prst="rect">
            <a:avLst/>
          </a:prstGeom>
        </p:spPr>
        <p:txBody>
          <a:bodyPr anchor="ctr"/>
          <a:lstStyle>
            <a:lvl1pPr>
              <a:defRPr sz="1350">
                <a:solidFill>
                  <a:schemeClr val="tx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  <a:lvl2pPr>
              <a:defRPr sz="1350">
                <a:solidFill>
                  <a:schemeClr val="tx1">
                    <a:lumMod val="50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1350">
                <a:solidFill>
                  <a:schemeClr val="tx1">
                    <a:lumMod val="50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1350">
                <a:solidFill>
                  <a:schemeClr val="tx1">
                    <a:lumMod val="50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1350">
                <a:solidFill>
                  <a:schemeClr val="tx1">
                    <a:lumMod val="50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4439638-1301-4887-8F6D-41B8DACB89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97880"/>
            <a:ext cx="5190587" cy="4736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8CE2BB2-20F4-40A6-B9E1-B1ED868C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44266"/>
            <a:ext cx="4629149" cy="380873"/>
          </a:xfrm>
          <a:prstGeom prst="rect">
            <a:avLst/>
          </a:prstGeom>
        </p:spPr>
        <p:txBody>
          <a:bodyPr anchor="ctr"/>
          <a:lstStyle>
            <a:lvl1pPr algn="l" rtl="0">
              <a:defRPr sz="2475">
                <a:solidFill>
                  <a:srgbClr val="E6E8E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9546FF-8DD2-4FE5-98D5-64FF72CEB4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746362" y="4613901"/>
            <a:ext cx="468114" cy="327162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FD957CC-61DE-4401-A80A-94957E7E2043}"/>
              </a:ext>
            </a:extLst>
          </p:cNvPr>
          <p:cNvSpPr txBox="1">
            <a:spLocks/>
          </p:cNvSpPr>
          <p:nvPr userDrawn="1"/>
        </p:nvSpPr>
        <p:spPr>
          <a:xfrm>
            <a:off x="8816837" y="4640560"/>
            <a:ext cx="327163" cy="273844"/>
          </a:xfrm>
          <a:prstGeom prst="roundRect">
            <a:avLst>
              <a:gd name="adj" fmla="val 10797"/>
            </a:avLst>
          </a:prstGeom>
          <a:noFill/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2133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44" smtClean="0">
                <a:solidFill>
                  <a:schemeClr val="bg2"/>
                </a:solidFill>
                <a:latin typeface="Trebuchet MS" panose="020B0603020202020204" pitchFamily="34" charset="0"/>
              </a:rPr>
              <a:pPr algn="ctr"/>
              <a:t>‹#›</a:t>
            </a:fld>
            <a:endParaRPr lang="en-US" sz="844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2F91A332-1D1C-4748-8529-E8516200FD2D}"/>
              </a:ext>
            </a:extLst>
          </p:cNvPr>
          <p:cNvSpPr txBox="1">
            <a:spLocks/>
          </p:cNvSpPr>
          <p:nvPr userDrawn="1"/>
        </p:nvSpPr>
        <p:spPr>
          <a:xfrm>
            <a:off x="1729388" y="4914514"/>
            <a:ext cx="5685225" cy="1432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EE2D74"/>
                </a:solidFill>
                <a:latin typeface="HelveticaNeueLT Std Lt"/>
                <a:ea typeface="+mn-ea"/>
                <a:cs typeface="HelveticaNeueLT Std 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marR="0" lvl="0" indent="0" algn="ctr" defTabSz="257175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u="none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©</a:t>
            </a:r>
            <a:r>
              <a:rPr lang="en-US" sz="675" u="none" spc="1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675" u="none" spc="2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MCI</a:t>
            </a:r>
            <a:r>
              <a:rPr lang="en-US" sz="675" u="none" spc="1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675" u="none" spc="2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Middle</a:t>
            </a:r>
            <a:r>
              <a:rPr lang="en-US" sz="675" u="none" spc="1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675" u="none" spc="2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East</a:t>
            </a:r>
            <a:r>
              <a:rPr lang="en-US" sz="675" u="none" spc="1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675" u="none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-</a:t>
            </a:r>
            <a:r>
              <a:rPr lang="en-US" sz="675" u="none" spc="1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675" u="none" spc="2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All</a:t>
            </a:r>
            <a:r>
              <a:rPr lang="en-US" sz="675" u="none" spc="1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675" u="none" spc="2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Images</a:t>
            </a:r>
            <a:r>
              <a:rPr lang="en-US" sz="675" u="none" spc="1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675" u="none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/</a:t>
            </a:r>
            <a:r>
              <a:rPr lang="en-US" sz="675" u="none" spc="1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675" u="none" spc="2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Videos</a:t>
            </a:r>
            <a:r>
              <a:rPr lang="en-US" sz="675" u="none" spc="1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675" u="none" spc="2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used</a:t>
            </a:r>
            <a:r>
              <a:rPr lang="en-US" sz="675" u="none" spc="1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675" u="none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are</a:t>
            </a:r>
            <a:r>
              <a:rPr lang="en-US" sz="675" u="none" spc="1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675" u="none" spc="2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for</a:t>
            </a:r>
            <a:r>
              <a:rPr lang="en-US" sz="675" u="none" spc="1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675" u="none" spc="2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illustrative</a:t>
            </a:r>
            <a:r>
              <a:rPr lang="en-US" sz="675" u="none" spc="1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675" u="none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/</a:t>
            </a:r>
            <a:r>
              <a:rPr lang="en-US" sz="675" u="none" spc="1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675" u="none" spc="2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Reference</a:t>
            </a:r>
            <a:r>
              <a:rPr lang="en-US" sz="675" u="none" spc="1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675" u="none" spc="2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purposes</a:t>
            </a:r>
            <a:r>
              <a:rPr lang="en-US" sz="675" u="none" spc="1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675" u="none" spc="-6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only.</a:t>
            </a:r>
            <a:r>
              <a:rPr lang="en-US" sz="675" b="1" u="none" spc="-6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| </a:t>
            </a:r>
            <a:r>
              <a:rPr lang="en-US" sz="675" b="1" i="0" u="none" kern="1200" spc="2" dirty="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HelveticaNeueLT Std Lt"/>
              </a:rPr>
              <a:t>www.mci-group.com</a:t>
            </a:r>
            <a:endParaRPr lang="en-US" sz="675" b="1" i="0" u="none" kern="1200" spc="2" dirty="0">
              <a:solidFill>
                <a:schemeClr val="bg2">
                  <a:lumMod val="10000"/>
                </a:schemeClr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366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pos="9728">
          <p15:clr>
            <a:srgbClr val="FBAE40"/>
          </p15:clr>
        </p15:guide>
        <p15:guide id="4" pos="512">
          <p15:clr>
            <a:srgbClr val="FBAE40"/>
          </p15:clr>
        </p15:guide>
        <p15:guide id="5" orient="horz" pos="1152">
          <p15:clr>
            <a:srgbClr val="FBAE40"/>
          </p15:clr>
        </p15:guide>
        <p15:guide id="6" orient="horz" pos="5184">
          <p15:clr>
            <a:srgbClr val="FBAE40"/>
          </p15:clr>
        </p15:guide>
        <p15:guide id="7" orient="horz" pos="288">
          <p15:clr>
            <a:srgbClr val="FBAE40"/>
          </p15:clr>
        </p15:guide>
        <p15:guide id="8" orient="horz" pos="720">
          <p15:clr>
            <a:srgbClr val="FBAE40"/>
          </p15:clr>
        </p15:guide>
        <p15:guide id="9" pos="396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screen Image">
    <p:bg>
      <p:bgPr>
        <a:gradFill>
          <a:gsLst>
            <a:gs pos="0">
              <a:srgbClr val="E6E8EA"/>
            </a:gs>
            <a:gs pos="100000">
              <a:schemeClr val="tx1">
                <a:lumMod val="40000"/>
                <a:lumOff val="6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CE2BB2-20F4-40A6-B9E1-B1ED868C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56793"/>
            <a:ext cx="8229600" cy="380873"/>
          </a:xfrm>
          <a:prstGeom prst="rect">
            <a:avLst/>
          </a:prstGeom>
        </p:spPr>
        <p:txBody>
          <a:bodyPr anchor="ctr"/>
          <a:lstStyle>
            <a:lvl1pPr algn="ctr" rtl="0">
              <a:defRPr sz="2475">
                <a:solidFill>
                  <a:srgbClr val="133F9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DFA30E-619F-42DF-9C39-9BE1101F41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0" y="2309552"/>
            <a:ext cx="5029201" cy="1038746"/>
          </a:xfrm>
          <a:prstGeom prst="rect">
            <a:avLst/>
          </a:prstGeom>
        </p:spPr>
        <p:txBody>
          <a:bodyPr anchor="ctr"/>
          <a:lstStyle>
            <a:lvl1pPr>
              <a:defRPr sz="1350">
                <a:solidFill>
                  <a:schemeClr val="tx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  <a:lvl2pPr>
              <a:defRPr sz="1350">
                <a:solidFill>
                  <a:schemeClr val="tx1">
                    <a:lumMod val="50000"/>
                  </a:schemeClr>
                </a:solidFill>
                <a:latin typeface="Trebuchet MS" panose="020B0603020202020204" pitchFamily="34" charset="0"/>
              </a:defRPr>
            </a:lvl2pPr>
            <a:lvl3pPr>
              <a:defRPr sz="1350">
                <a:solidFill>
                  <a:schemeClr val="tx1">
                    <a:lumMod val="50000"/>
                  </a:schemeClr>
                </a:solidFill>
                <a:latin typeface="Trebuchet MS" panose="020B0603020202020204" pitchFamily="34" charset="0"/>
              </a:defRPr>
            </a:lvl3pPr>
            <a:lvl4pPr>
              <a:defRPr sz="1350">
                <a:solidFill>
                  <a:schemeClr val="tx1">
                    <a:lumMod val="50000"/>
                  </a:schemeClr>
                </a:solidFill>
                <a:latin typeface="Trebuchet MS" panose="020B0603020202020204" pitchFamily="34" charset="0"/>
              </a:defRPr>
            </a:lvl4pPr>
            <a:lvl5pPr>
              <a:defRPr sz="1350">
                <a:solidFill>
                  <a:schemeClr val="tx1">
                    <a:lumMod val="50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0B6F7F1-B8E6-479F-B1AB-E09E23273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746362" y="4613901"/>
            <a:ext cx="468114" cy="327162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C1D97909-46C5-48A0-8F99-0112D1502BAD}"/>
              </a:ext>
            </a:extLst>
          </p:cNvPr>
          <p:cNvSpPr txBox="1">
            <a:spLocks/>
          </p:cNvSpPr>
          <p:nvPr userDrawn="1"/>
        </p:nvSpPr>
        <p:spPr>
          <a:xfrm>
            <a:off x="8816837" y="4640560"/>
            <a:ext cx="327163" cy="273844"/>
          </a:xfrm>
          <a:prstGeom prst="roundRect">
            <a:avLst>
              <a:gd name="adj" fmla="val 10797"/>
            </a:avLst>
          </a:prstGeom>
          <a:noFill/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2133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44" smtClean="0">
                <a:solidFill>
                  <a:schemeClr val="bg2"/>
                </a:solidFill>
                <a:latin typeface="Trebuchet MS" panose="020B0603020202020204" pitchFamily="34" charset="0"/>
              </a:rPr>
              <a:pPr algn="ctr"/>
              <a:t>‹#›</a:t>
            </a:fld>
            <a:endParaRPr lang="en-US" sz="844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2385D70A-1B3D-42BD-9316-151D85219193}"/>
              </a:ext>
            </a:extLst>
          </p:cNvPr>
          <p:cNvSpPr txBox="1">
            <a:spLocks/>
          </p:cNvSpPr>
          <p:nvPr userDrawn="1"/>
        </p:nvSpPr>
        <p:spPr>
          <a:xfrm>
            <a:off x="1729388" y="4914514"/>
            <a:ext cx="5685225" cy="1432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EE2D74"/>
                </a:solidFill>
                <a:latin typeface="HelveticaNeueLT Std Lt"/>
                <a:ea typeface="+mn-ea"/>
                <a:cs typeface="HelveticaNeueLT Std 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marR="0" lvl="0" indent="0" algn="ctr" defTabSz="257175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b="1" i="0" u="none" kern="1200" spc="2" dirty="0">
                <a:solidFill>
                  <a:schemeClr val="bg2">
                    <a:lumMod val="10000"/>
                  </a:schemeClr>
                </a:solidFill>
                <a:latin typeface="+mj-lt"/>
                <a:ea typeface="+mn-ea"/>
                <a:cs typeface="HelveticaNeueLT Std Lt"/>
              </a:rPr>
              <a:t>www.mci-group.com</a:t>
            </a:r>
            <a:endParaRPr lang="en-US" sz="675" b="1" i="0" u="none" kern="1200" spc="2" dirty="0">
              <a:solidFill>
                <a:schemeClr val="bg2">
                  <a:lumMod val="10000"/>
                </a:schemeClr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82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5424" userDrawn="1">
          <p15:clr>
            <a:srgbClr val="FBAE40"/>
          </p15:clr>
        </p15:guide>
        <p15:guide id="3" pos="9728">
          <p15:clr>
            <a:srgbClr val="FBAE40"/>
          </p15:clr>
        </p15:guide>
        <p15:guide id="4" pos="512">
          <p15:clr>
            <a:srgbClr val="FBAE40"/>
          </p15:clr>
        </p15:guide>
        <p15:guide id="5" orient="horz" pos="444" userDrawn="1">
          <p15:clr>
            <a:srgbClr val="FBAE40"/>
          </p15:clr>
        </p15:guide>
        <p15:guide id="6" orient="horz" pos="5184">
          <p15:clr>
            <a:srgbClr val="FBAE40"/>
          </p15:clr>
        </p15:guide>
        <p15:guide id="8" orient="horz" pos="2796" userDrawn="1">
          <p15:clr>
            <a:srgbClr val="FBAE40"/>
          </p15:clr>
        </p15:guide>
        <p15:guide id="9" pos="22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screen Image">
    <p:bg>
      <p:bgPr>
        <a:gradFill>
          <a:gsLst>
            <a:gs pos="100000">
              <a:srgbClr val="133F91"/>
            </a:gs>
            <a:gs pos="0">
              <a:srgbClr val="49BFE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C64FBDC-0046-4989-8123-00A212A9C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1697" y="4498493"/>
            <a:ext cx="1881270" cy="64500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896961A-369F-4FAC-A3B9-AFAB1C82A4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529471" y="4816337"/>
            <a:ext cx="468114" cy="327162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5AE7216-6E9A-4D9D-95F4-67EB6C02346E}"/>
              </a:ext>
            </a:extLst>
          </p:cNvPr>
          <p:cNvSpPr txBox="1">
            <a:spLocks/>
          </p:cNvSpPr>
          <p:nvPr userDrawn="1"/>
        </p:nvSpPr>
        <p:spPr>
          <a:xfrm>
            <a:off x="8529470" y="4858547"/>
            <a:ext cx="468115" cy="273844"/>
          </a:xfrm>
          <a:prstGeom prst="roundRect">
            <a:avLst>
              <a:gd name="adj" fmla="val 10797"/>
            </a:avLst>
          </a:prstGeom>
          <a:noFill/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2133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44" smtClean="0">
                <a:solidFill>
                  <a:srgbClr val="133F91"/>
                </a:solidFill>
                <a:latin typeface="Trebuchet MS" panose="020B0603020202020204" pitchFamily="34" charset="0"/>
              </a:rPr>
              <a:pPr algn="ctr"/>
              <a:t>‹#›</a:t>
            </a:fld>
            <a:endParaRPr lang="en-US" sz="844" dirty="0">
              <a:solidFill>
                <a:srgbClr val="133F9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CE2BB2-20F4-40A6-B9E1-B1ED868C7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83630"/>
            <a:ext cx="8229600" cy="380873"/>
          </a:xfrm>
          <a:prstGeom prst="rect">
            <a:avLst/>
          </a:prstGeom>
        </p:spPr>
        <p:txBody>
          <a:bodyPr anchor="ctr"/>
          <a:lstStyle>
            <a:lvl1pPr algn="ctr" rtl="0">
              <a:defRPr sz="2475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DFA30E-619F-42DF-9C39-9BE1101F41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43300" y="2309552"/>
            <a:ext cx="5143501" cy="1038746"/>
          </a:xfrm>
          <a:prstGeom prst="rect">
            <a:avLst/>
          </a:prstGeom>
        </p:spPr>
        <p:txBody>
          <a:bodyPr anchor="ctr"/>
          <a:lstStyle>
            <a:lvl1pPr>
              <a:defRPr sz="135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>
              <a:defRPr sz="135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>
              <a:defRPr sz="135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>
              <a:defRPr sz="135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>
              <a:defRPr sz="135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39367076-061F-41F3-B438-78FB988AF19C}"/>
              </a:ext>
            </a:extLst>
          </p:cNvPr>
          <p:cNvSpPr txBox="1">
            <a:spLocks/>
          </p:cNvSpPr>
          <p:nvPr userDrawn="1"/>
        </p:nvSpPr>
        <p:spPr>
          <a:xfrm>
            <a:off x="1729388" y="4908287"/>
            <a:ext cx="5685225" cy="14326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EE2D74"/>
                </a:solidFill>
                <a:latin typeface="HelveticaNeueLT Std Lt"/>
                <a:ea typeface="+mn-ea"/>
                <a:cs typeface="HelveticaNeueLT Std 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00" u="sng" dirty="0">
                <a:solidFill>
                  <a:srgbClr val="3F67DC"/>
                </a:solidFill>
                <a:latin typeface="+mj-lt"/>
              </a:rPr>
              <a:t>www.arabschoolofurology.com</a:t>
            </a:r>
          </a:p>
        </p:txBody>
      </p:sp>
    </p:spTree>
    <p:extLst>
      <p:ext uri="{BB962C8B-B14F-4D97-AF65-F5344CB8AC3E}">
        <p14:creationId xmlns:p14="http://schemas.microsoft.com/office/powerpoint/2010/main" val="195412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pos="9728">
          <p15:clr>
            <a:srgbClr val="FBAE40"/>
          </p15:clr>
        </p15:guide>
        <p15:guide id="4" pos="512">
          <p15:clr>
            <a:srgbClr val="FBAE40"/>
          </p15:clr>
        </p15:guide>
        <p15:guide id="5" orient="horz" pos="1152">
          <p15:clr>
            <a:srgbClr val="FBAE40"/>
          </p15:clr>
        </p15:guide>
        <p15:guide id="6" orient="horz" pos="5184">
          <p15:clr>
            <a:srgbClr val="FBAE40"/>
          </p15:clr>
        </p15:guide>
        <p15:guide id="7" orient="horz" pos="276" userDrawn="1">
          <p15:clr>
            <a:srgbClr val="FBAE40"/>
          </p15:clr>
        </p15:guide>
        <p15:guide id="8" orient="horz" pos="720">
          <p15:clr>
            <a:srgbClr val="FBAE40"/>
          </p15:clr>
        </p15:guide>
        <p15:guide id="9" pos="396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729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G2.jpg" descr="BG2.jpg">
            <a:extLst>
              <a:ext uri="{FF2B5EF4-FFF2-40B4-BE49-F238E27FC236}">
                <a16:creationId xmlns:a16="http://schemas.microsoft.com/office/drawing/2014/main" id="{A8FE4959-90F4-4192-AA38-5120D0682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Holder 2">
            <a:extLst>
              <a:ext uri="{FF2B5EF4-FFF2-40B4-BE49-F238E27FC236}">
                <a16:creationId xmlns:a16="http://schemas.microsoft.com/office/drawing/2014/main" id="{33536ADE-0C29-45C5-BAB3-DC68DC67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08" y="632886"/>
            <a:ext cx="8226192" cy="268343"/>
          </a:xfrm>
        </p:spPr>
        <p:txBody>
          <a:bodyPr lIns="0" tIns="0" rIns="0" bIns="0"/>
          <a:lstStyle>
            <a:lvl1pPr>
              <a:defRPr sz="1744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3" name="Holder 3">
            <a:extLst>
              <a:ext uri="{FF2B5EF4-FFF2-40B4-BE49-F238E27FC236}">
                <a16:creationId xmlns:a16="http://schemas.microsoft.com/office/drawing/2014/main" id="{761C2F11-F693-4376-955C-2B403C78A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276999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4" name="Holder 4">
            <a:extLst>
              <a:ext uri="{FF2B5EF4-FFF2-40B4-BE49-F238E27FC236}">
                <a16:creationId xmlns:a16="http://schemas.microsoft.com/office/drawing/2014/main" id="{95F09FDA-306C-4B05-911E-8B41CC38B40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57200" y="4931981"/>
            <a:ext cx="2858929" cy="77906"/>
          </a:xfrm>
        </p:spPr>
        <p:txBody>
          <a:bodyPr lIns="0" tIns="0" rIns="0" bIns="0"/>
          <a:lstStyle>
            <a:lvl1pPr>
              <a:defRPr sz="506" b="0" i="0">
                <a:solidFill>
                  <a:srgbClr val="EE2D74"/>
                </a:solidFill>
                <a:latin typeface="HelveticaNeueLT Std Lt"/>
                <a:cs typeface="HelveticaNeueLT Std Lt"/>
              </a:defRPr>
            </a:lvl1pPr>
          </a:lstStyle>
          <a:p>
            <a:pPr marL="7144">
              <a:spcBef>
                <a:spcPts val="37"/>
              </a:spcBef>
            </a:pPr>
            <a:r>
              <a:rPr lang="en-US"/>
              <a:t>©</a:t>
            </a:r>
            <a:r>
              <a:rPr lang="en-US" spc="14"/>
              <a:t> </a:t>
            </a:r>
            <a:r>
              <a:rPr lang="en-US" spc="3"/>
              <a:t>MCI</a:t>
            </a:r>
            <a:r>
              <a:rPr lang="en-US" spc="14"/>
              <a:t> </a:t>
            </a:r>
            <a:r>
              <a:rPr lang="en-US" spc="3"/>
              <a:t>Middle</a:t>
            </a:r>
            <a:r>
              <a:rPr lang="en-US" spc="17"/>
              <a:t> </a:t>
            </a:r>
            <a:r>
              <a:rPr lang="en-US" spc="3"/>
              <a:t>East</a:t>
            </a:r>
            <a:r>
              <a:rPr lang="en-US" spc="14"/>
              <a:t> </a:t>
            </a:r>
            <a:r>
              <a:rPr lang="en-US"/>
              <a:t>-</a:t>
            </a:r>
            <a:r>
              <a:rPr lang="en-US" spc="17"/>
              <a:t> </a:t>
            </a:r>
            <a:r>
              <a:rPr lang="en-US" spc="3"/>
              <a:t>All</a:t>
            </a:r>
            <a:r>
              <a:rPr lang="en-US" spc="14"/>
              <a:t> </a:t>
            </a:r>
            <a:r>
              <a:rPr lang="en-US" spc="3"/>
              <a:t>Images</a:t>
            </a:r>
            <a:r>
              <a:rPr lang="en-US" spc="14"/>
              <a:t> </a:t>
            </a:r>
            <a:r>
              <a:rPr lang="en-US"/>
              <a:t>/</a:t>
            </a:r>
            <a:r>
              <a:rPr lang="en-US" spc="17"/>
              <a:t> </a:t>
            </a:r>
            <a:r>
              <a:rPr lang="en-US" spc="3"/>
              <a:t>Videos</a:t>
            </a:r>
            <a:r>
              <a:rPr lang="en-US" spc="14"/>
              <a:t> </a:t>
            </a:r>
            <a:r>
              <a:rPr lang="en-US" spc="3"/>
              <a:t>used</a:t>
            </a:r>
            <a:r>
              <a:rPr lang="en-US" spc="17"/>
              <a:t> </a:t>
            </a:r>
            <a:r>
              <a:rPr lang="en-US"/>
              <a:t>are</a:t>
            </a:r>
            <a:r>
              <a:rPr lang="en-US" spc="14"/>
              <a:t> </a:t>
            </a:r>
            <a:r>
              <a:rPr lang="en-US" spc="3"/>
              <a:t>for</a:t>
            </a:r>
            <a:r>
              <a:rPr lang="en-US" spc="14"/>
              <a:t> </a:t>
            </a:r>
            <a:r>
              <a:rPr lang="en-US" spc="3"/>
              <a:t>illustrative</a:t>
            </a:r>
            <a:r>
              <a:rPr lang="en-US" spc="17"/>
              <a:t> </a:t>
            </a:r>
            <a:r>
              <a:rPr lang="en-US"/>
              <a:t>/</a:t>
            </a:r>
            <a:r>
              <a:rPr lang="en-US" spc="14"/>
              <a:t> </a:t>
            </a:r>
            <a:r>
              <a:rPr lang="en-US" spc="3"/>
              <a:t>Reference</a:t>
            </a:r>
            <a:r>
              <a:rPr lang="en-US" spc="17"/>
              <a:t> </a:t>
            </a:r>
            <a:r>
              <a:rPr lang="en-US" spc="3"/>
              <a:t>purposes</a:t>
            </a:r>
            <a:r>
              <a:rPr lang="en-US" spc="14"/>
              <a:t> </a:t>
            </a:r>
            <a:r>
              <a:rPr lang="en-US" spc="-8"/>
              <a:t>only.</a:t>
            </a:r>
            <a:endParaRPr lang="en-US" spc="-8" dirty="0"/>
          </a:p>
        </p:txBody>
      </p:sp>
      <p:sp>
        <p:nvSpPr>
          <p:cNvPr id="45" name="Holder 6">
            <a:extLst>
              <a:ext uri="{FF2B5EF4-FFF2-40B4-BE49-F238E27FC236}">
                <a16:creationId xmlns:a16="http://schemas.microsoft.com/office/drawing/2014/main" id="{6B3D3860-B5C5-41A2-9601-AFB5584A64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834264" y="4934919"/>
            <a:ext cx="2103120" cy="77906"/>
          </a:xfrm>
        </p:spPr>
        <p:txBody>
          <a:bodyPr lIns="0" tIns="0" rIns="0" bIns="0"/>
          <a:lstStyle>
            <a:lvl1pPr algn="r">
              <a:defRPr sz="506">
                <a:solidFill>
                  <a:srgbClr val="EE2D74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588A18-6F6F-4F73-845B-171078DB1A69}"/>
              </a:ext>
            </a:extLst>
          </p:cNvPr>
          <p:cNvCxnSpPr/>
          <p:nvPr userDrawn="1"/>
        </p:nvCxnSpPr>
        <p:spPr>
          <a:xfrm>
            <a:off x="457200" y="4843463"/>
            <a:ext cx="84801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8F8F8"/>
            </a:gs>
            <a:gs pos="100000">
              <a:srgbClr val="D2D2D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613" y="214312"/>
            <a:ext cx="8576160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E81C75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50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62" r:id="rId14"/>
    <p:sldLayoutId id="2147483663" r:id="rId15"/>
  </p:sldLayoutIdLst>
  <p:txStyles>
    <p:titleStyle>
      <a:lvl1pPr algn="ctr">
        <a:defRPr sz="2800">
          <a:solidFill>
            <a:srgbClr val="3F67DC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Trebuchet MS" panose="020B0603020202020204" pitchFamily="34" charset="0"/>
          <a:ea typeface="+mn-ea"/>
          <a:cs typeface="+mn-cs"/>
        </a:defRPr>
      </a:lvl1pPr>
      <a:lvl2pPr marL="257175">
        <a:defRPr>
          <a:latin typeface="+mn-lt"/>
          <a:ea typeface="+mn-ea"/>
          <a:cs typeface="+mn-cs"/>
        </a:defRPr>
      </a:lvl2pPr>
      <a:lvl3pPr marL="514350">
        <a:defRPr>
          <a:latin typeface="+mn-lt"/>
          <a:ea typeface="+mn-ea"/>
          <a:cs typeface="+mn-cs"/>
        </a:defRPr>
      </a:lvl3pPr>
      <a:lvl4pPr marL="771525">
        <a:defRPr>
          <a:latin typeface="+mn-lt"/>
          <a:ea typeface="+mn-ea"/>
          <a:cs typeface="+mn-cs"/>
        </a:defRPr>
      </a:lvl4pPr>
      <a:lvl5pPr marL="1028700">
        <a:defRPr>
          <a:latin typeface="+mn-lt"/>
          <a:ea typeface="+mn-ea"/>
          <a:cs typeface="+mn-cs"/>
        </a:defRPr>
      </a:lvl5pPr>
      <a:lvl6pPr marL="1285875">
        <a:defRPr>
          <a:latin typeface="+mn-lt"/>
          <a:ea typeface="+mn-ea"/>
          <a:cs typeface="+mn-cs"/>
        </a:defRPr>
      </a:lvl6pPr>
      <a:lvl7pPr marL="1543050">
        <a:defRPr>
          <a:latin typeface="+mn-lt"/>
          <a:ea typeface="+mn-ea"/>
          <a:cs typeface="+mn-cs"/>
        </a:defRPr>
      </a:lvl7pPr>
      <a:lvl8pPr marL="1800225">
        <a:defRPr>
          <a:latin typeface="+mn-lt"/>
          <a:ea typeface="+mn-ea"/>
          <a:cs typeface="+mn-cs"/>
        </a:defRPr>
      </a:lvl8pPr>
      <a:lvl9pPr marL="2057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57175">
        <a:defRPr>
          <a:latin typeface="+mn-lt"/>
          <a:ea typeface="+mn-ea"/>
          <a:cs typeface="+mn-cs"/>
        </a:defRPr>
      </a:lvl2pPr>
      <a:lvl3pPr marL="514350">
        <a:defRPr>
          <a:latin typeface="+mn-lt"/>
          <a:ea typeface="+mn-ea"/>
          <a:cs typeface="+mn-cs"/>
        </a:defRPr>
      </a:lvl3pPr>
      <a:lvl4pPr marL="771525">
        <a:defRPr>
          <a:latin typeface="+mn-lt"/>
          <a:ea typeface="+mn-ea"/>
          <a:cs typeface="+mn-cs"/>
        </a:defRPr>
      </a:lvl4pPr>
      <a:lvl5pPr marL="1028700">
        <a:defRPr>
          <a:latin typeface="+mn-lt"/>
          <a:ea typeface="+mn-ea"/>
          <a:cs typeface="+mn-cs"/>
        </a:defRPr>
      </a:lvl5pPr>
      <a:lvl6pPr marL="1285875">
        <a:defRPr>
          <a:latin typeface="+mn-lt"/>
          <a:ea typeface="+mn-ea"/>
          <a:cs typeface="+mn-cs"/>
        </a:defRPr>
      </a:lvl6pPr>
      <a:lvl7pPr marL="1543050">
        <a:defRPr>
          <a:latin typeface="+mn-lt"/>
          <a:ea typeface="+mn-ea"/>
          <a:cs typeface="+mn-cs"/>
        </a:defRPr>
      </a:lvl7pPr>
      <a:lvl8pPr marL="1800225">
        <a:defRPr>
          <a:latin typeface="+mn-lt"/>
          <a:ea typeface="+mn-ea"/>
          <a:cs typeface="+mn-cs"/>
        </a:defRPr>
      </a:lvl8pPr>
      <a:lvl9pPr marL="20574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54.png"/><Relationship Id="rId7" Type="http://schemas.openxmlformats.org/officeDocument/2006/relationships/image" Target="../media/image24.png"/><Relationship Id="rId2" Type="http://schemas.openxmlformats.org/officeDocument/2006/relationships/hyperlink" Target="https://www.araburology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6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8.tiff"/><Relationship Id="rId10" Type="http://schemas.openxmlformats.org/officeDocument/2006/relationships/image" Target="../media/image29.png"/><Relationship Id="rId4" Type="http://schemas.openxmlformats.org/officeDocument/2006/relationships/image" Target="../media/image27.svg"/><Relationship Id="rId9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3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14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945142C-DCED-4116-972B-D94CBD420005}"/>
              </a:ext>
            </a:extLst>
          </p:cNvPr>
          <p:cNvSpPr/>
          <p:nvPr/>
        </p:nvSpPr>
        <p:spPr>
          <a:xfrm rot="16200000">
            <a:off x="1831565" y="-857647"/>
            <a:ext cx="5480869" cy="4973349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solidFill>
            <a:schemeClr val="bg1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687D37-18C5-4AF2-B614-E14889887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1100" y="1449801"/>
            <a:ext cx="4260849" cy="88021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6DEB72E-0B9C-4748-ABAE-7973AB692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6765" y="196167"/>
            <a:ext cx="810468" cy="8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3E495FA-46AC-4BFC-8511-01E2663BC6FF}"/>
              </a:ext>
            </a:extLst>
          </p:cNvPr>
          <p:cNvSpPr/>
          <p:nvPr/>
        </p:nvSpPr>
        <p:spPr>
          <a:xfrm>
            <a:off x="88900" y="79384"/>
            <a:ext cx="2616199" cy="4984731"/>
          </a:xfrm>
          <a:prstGeom prst="rect">
            <a:avLst/>
          </a:prstGeom>
          <a:solidFill>
            <a:srgbClr val="3F6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B60F-DDDB-4990-AF92-6C8DEF692B5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32199" y="2762170"/>
            <a:ext cx="4664075" cy="8617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When the candidates goes back to their home country ASU will send an expert to assist him / her in the operating theatre for couple of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ASU Mentor will ensure to provide attendee basic surgical skills that would help them in initiating independent surgeries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F21007-8E85-4811-912A-1073FAD787B4}"/>
              </a:ext>
            </a:extLst>
          </p:cNvPr>
          <p:cNvCxnSpPr>
            <a:cxnSpLocks/>
          </p:cNvCxnSpPr>
          <p:nvPr/>
        </p:nvCxnSpPr>
        <p:spPr>
          <a:xfrm>
            <a:off x="0" y="10287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646BE3-3E90-4D23-87CC-C4F13872E50A}"/>
              </a:ext>
            </a:extLst>
          </p:cNvPr>
          <p:cNvSpPr/>
          <p:nvPr/>
        </p:nvSpPr>
        <p:spPr>
          <a:xfrm rot="16200000">
            <a:off x="5331273" y="827636"/>
            <a:ext cx="1313554" cy="1191922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3F67D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68566EF-9068-4B54-B11C-B10CA85E5C73}"/>
              </a:ext>
            </a:extLst>
          </p:cNvPr>
          <p:cNvSpPr/>
          <p:nvPr/>
        </p:nvSpPr>
        <p:spPr>
          <a:xfrm rot="16200000">
            <a:off x="6701935" y="827636"/>
            <a:ext cx="1313554" cy="1191922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3F67D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064760-4795-47FD-9123-3395755C4F0C}"/>
              </a:ext>
            </a:extLst>
          </p:cNvPr>
          <p:cNvSpPr/>
          <p:nvPr/>
        </p:nvSpPr>
        <p:spPr>
          <a:xfrm>
            <a:off x="5563093" y="983215"/>
            <a:ext cx="8499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rgbClr val="3F67DC"/>
                </a:solidFill>
              </a:rPr>
              <a:t>Duration: </a:t>
            </a:r>
            <a:br>
              <a:rPr lang="en-GB" dirty="0"/>
            </a:br>
            <a:r>
              <a:rPr lang="en-GB" dirty="0"/>
              <a:t>2</a:t>
            </a:r>
            <a:br>
              <a:rPr lang="en-GB" dirty="0"/>
            </a:br>
            <a:r>
              <a:rPr lang="en-GB" dirty="0"/>
              <a:t>Days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F669E-2BA9-4B7B-B96B-DE61ED6C69F7}"/>
              </a:ext>
            </a:extLst>
          </p:cNvPr>
          <p:cNvSpPr/>
          <p:nvPr/>
        </p:nvSpPr>
        <p:spPr>
          <a:xfrm>
            <a:off x="6762750" y="998901"/>
            <a:ext cx="1191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3F67DC"/>
                </a:solidFill>
              </a:rPr>
              <a:t>Venue:</a:t>
            </a:r>
            <a:br>
              <a:rPr lang="en-GB" sz="1200" dirty="0">
                <a:solidFill>
                  <a:srgbClr val="3F67DC"/>
                </a:solidFill>
              </a:rPr>
            </a:br>
            <a:r>
              <a:rPr lang="en-GB" sz="1200" dirty="0"/>
              <a:t>Home Country of each attendee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99D71C0-859C-48F0-8052-813AC491C10C}"/>
              </a:ext>
            </a:extLst>
          </p:cNvPr>
          <p:cNvSpPr/>
          <p:nvPr/>
        </p:nvSpPr>
        <p:spPr>
          <a:xfrm rot="16200000">
            <a:off x="3539081" y="386138"/>
            <a:ext cx="1523494" cy="1382422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3F67DC"/>
              </a:gs>
            </a:gsLst>
            <a:lin ang="0" scaled="0"/>
          </a:gra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" name="Picture 19" descr="A person sitting in a room&#10;&#10;Description automatically generated">
            <a:extLst>
              <a:ext uri="{FF2B5EF4-FFF2-40B4-BE49-F238E27FC236}">
                <a16:creationId xmlns:a16="http://schemas.microsoft.com/office/drawing/2014/main" id="{BD88C453-7368-4AD4-81C2-1E38E30DE1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493" y="158769"/>
            <a:ext cx="2974806" cy="477676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A6EF95F-1FC4-4D15-B34E-7B2962510C69}"/>
              </a:ext>
            </a:extLst>
          </p:cNvPr>
          <p:cNvSpPr txBox="1">
            <a:spLocks/>
          </p:cNvSpPr>
          <p:nvPr/>
        </p:nvSpPr>
        <p:spPr>
          <a:xfrm>
            <a:off x="3562349" y="844034"/>
            <a:ext cx="13824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100" b="0" i="0">
                <a:solidFill>
                  <a:srgbClr val="E81C75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400" kern="0" dirty="0">
                <a:solidFill>
                  <a:schemeClr val="bg1"/>
                </a:solidFill>
                <a:latin typeface="+mj-lt"/>
              </a:rPr>
              <a:t>Phase 2</a:t>
            </a:r>
            <a:endParaRPr lang="en-GB" sz="2400" kern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27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B4E49A-3DAD-4E92-9CB2-7F1E17591392}"/>
              </a:ext>
            </a:extLst>
          </p:cNvPr>
          <p:cNvSpPr/>
          <p:nvPr/>
        </p:nvSpPr>
        <p:spPr>
          <a:xfrm>
            <a:off x="88900" y="79384"/>
            <a:ext cx="2616199" cy="4984731"/>
          </a:xfrm>
          <a:prstGeom prst="rect">
            <a:avLst/>
          </a:prstGeom>
          <a:solidFill>
            <a:srgbClr val="3F6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B5C2A-51A9-4C4D-A769-57B777C69CE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19500" y="2305010"/>
            <a:ext cx="4711700" cy="8617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The candidate should do few cases under supervision of local mentor assigned by ASU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Cases to be recorded and submitted to the program director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At the end of three phases the candidate will be get a program completion certificate from ASU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F7DE7B-7357-4871-A598-D0BC02C279C2}"/>
              </a:ext>
            </a:extLst>
          </p:cNvPr>
          <p:cNvCxnSpPr>
            <a:cxnSpLocks/>
          </p:cNvCxnSpPr>
          <p:nvPr/>
        </p:nvCxnSpPr>
        <p:spPr>
          <a:xfrm>
            <a:off x="88900" y="1028700"/>
            <a:ext cx="905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C4FE43-9060-4BA5-8EF6-4AB6655D2188}"/>
              </a:ext>
            </a:extLst>
          </p:cNvPr>
          <p:cNvSpPr/>
          <p:nvPr/>
        </p:nvSpPr>
        <p:spPr>
          <a:xfrm rot="16200000">
            <a:off x="3548964" y="386138"/>
            <a:ext cx="1523494" cy="1382422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3F67DC"/>
              </a:gs>
            </a:gsLst>
            <a:lin ang="0" scaled="0"/>
          </a:gra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D9259A-0578-479C-8E5E-7D962C6557D9}"/>
              </a:ext>
            </a:extLst>
          </p:cNvPr>
          <p:cNvSpPr txBox="1">
            <a:spLocks/>
          </p:cNvSpPr>
          <p:nvPr/>
        </p:nvSpPr>
        <p:spPr>
          <a:xfrm>
            <a:off x="3619499" y="844034"/>
            <a:ext cx="13824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100" b="0" i="0">
                <a:solidFill>
                  <a:srgbClr val="E81C75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400" kern="0" dirty="0">
                <a:solidFill>
                  <a:schemeClr val="bg1"/>
                </a:solidFill>
                <a:latin typeface="+mj-lt"/>
              </a:rPr>
              <a:t>Phase 3</a:t>
            </a:r>
            <a:endParaRPr lang="en-GB" sz="2400" kern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 descr="A person standing in a room&#10;&#10;Description automatically generated">
            <a:extLst>
              <a:ext uri="{FF2B5EF4-FFF2-40B4-BE49-F238E27FC236}">
                <a16:creationId xmlns:a16="http://schemas.microsoft.com/office/drawing/2014/main" id="{5443DA36-7569-466B-9679-C8E727A7B5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790" y="164147"/>
            <a:ext cx="2962509" cy="47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7B8BE-4EA7-43CE-B238-B795360A86F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00450" y="838153"/>
            <a:ext cx="5181600" cy="3231654"/>
          </a:xfrm>
        </p:spPr>
        <p:txBody>
          <a:bodyPr/>
          <a:lstStyle/>
          <a:p>
            <a:r>
              <a:rPr lang="en-GB" sz="1400" b="1" dirty="0">
                <a:solidFill>
                  <a:srgbClr val="3F67DC"/>
                </a:solidFill>
                <a:latin typeface="+mn-lt"/>
              </a:rPr>
              <a:t>How do I Become a Mentor? </a:t>
            </a:r>
          </a:p>
          <a:p>
            <a:pPr marL="285750" indent="-285750">
              <a:buClr>
                <a:srgbClr val="3F67D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To become a mentor, please send us your biodata, key areas of speciality and current country of residence – (Email ID of a person)</a:t>
            </a:r>
          </a:p>
          <a:p>
            <a:pPr marL="0" indent="0">
              <a:buNone/>
            </a:pPr>
            <a:endParaRPr lang="en-GB" sz="1400" dirty="0">
              <a:latin typeface="+mn-lt"/>
            </a:endParaRPr>
          </a:p>
          <a:p>
            <a:r>
              <a:rPr lang="en-GB" sz="1400" b="1" dirty="0">
                <a:solidFill>
                  <a:srgbClr val="3F67DC"/>
                </a:solidFill>
                <a:latin typeface="+mn-lt"/>
              </a:rPr>
              <a:t>How do I apply for the mentorship program?</a:t>
            </a:r>
          </a:p>
          <a:p>
            <a:pPr marL="285750" indent="-285750">
              <a:buClr>
                <a:srgbClr val="3F67D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The attendee needs to be in the last years of the residency program</a:t>
            </a:r>
          </a:p>
          <a:p>
            <a:pPr marL="285750" indent="-285750">
              <a:buClr>
                <a:srgbClr val="3F67D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Priority will be given to AAU Active Members</a:t>
            </a:r>
          </a:p>
          <a:p>
            <a:pPr marL="285750" indent="-285750">
              <a:buClr>
                <a:srgbClr val="3F67D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We also are willing to welcome the first year fellowship students</a:t>
            </a:r>
          </a:p>
          <a:p>
            <a:pPr marL="285750" indent="-285750">
              <a:buClr>
                <a:srgbClr val="3F67D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Age Limit: Below 35 Years</a:t>
            </a:r>
          </a:p>
          <a:p>
            <a:pPr marL="285750" indent="-285750">
              <a:buClr>
                <a:srgbClr val="3F67D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Should submit the activity log book</a:t>
            </a:r>
          </a:p>
          <a:p>
            <a:pPr marL="285750" indent="-285750">
              <a:buClr>
                <a:srgbClr val="3F67D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Selection will be based on merits and first come first serve basis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56612F-40A6-45A6-A2FD-660B0B89F9B0}"/>
              </a:ext>
            </a:extLst>
          </p:cNvPr>
          <p:cNvSpPr txBox="1">
            <a:spLocks/>
          </p:cNvSpPr>
          <p:nvPr/>
        </p:nvSpPr>
        <p:spPr>
          <a:xfrm>
            <a:off x="728475" y="2304713"/>
            <a:ext cx="2016125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3100" b="0" i="0">
                <a:solidFill>
                  <a:srgbClr val="E81C75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dirty="0">
                <a:solidFill>
                  <a:srgbClr val="0069C7"/>
                </a:solidFill>
              </a:rPr>
              <a:t>Questions</a:t>
            </a:r>
            <a:endParaRPr lang="en-US" sz="2800" kern="0" dirty="0">
              <a:solidFill>
                <a:srgbClr val="0069C7"/>
              </a:solidFill>
              <a:latin typeface="+mj-l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170EF54-FD96-48A4-9300-1AD3D22D6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097" y="1"/>
            <a:ext cx="2274883" cy="158990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EEF7ADD-0946-4637-9A91-6D031109B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9097" y="3553597"/>
            <a:ext cx="2274883" cy="158990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5593C4-0101-4C8A-A53D-9D7CE3651F73}"/>
              </a:ext>
            </a:extLst>
          </p:cNvPr>
          <p:cNvSpPr/>
          <p:nvPr/>
        </p:nvSpPr>
        <p:spPr>
          <a:xfrm rot="16200000">
            <a:off x="198577" y="1176202"/>
            <a:ext cx="3075922" cy="2791097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noFill/>
          <a:ln w="28575" cap="flat">
            <a:gradFill>
              <a:gsLst>
                <a:gs pos="0">
                  <a:srgbClr val="0070C0"/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6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695700" y="688975"/>
            <a:ext cx="4641850" cy="36337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GB" sz="1400" b="1" dirty="0">
                <a:solidFill>
                  <a:srgbClr val="3F67DC"/>
                </a:solidFill>
                <a:latin typeface="+mj-lt"/>
              </a:rPr>
              <a:t>What is the Time Commitment?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It is expected that the formal mentor-mentee relationship will last a minimum of 3 – 6 months</a:t>
            </a:r>
          </a:p>
          <a:p>
            <a:endParaRPr lang="en-GB" sz="1400" dirty="0">
              <a:latin typeface="+mj-lt"/>
            </a:endParaRPr>
          </a:p>
          <a:p>
            <a:r>
              <a:rPr lang="en-GB" sz="1400" b="1" dirty="0">
                <a:solidFill>
                  <a:srgbClr val="3F67DC"/>
                </a:solidFill>
                <a:latin typeface="+mj-lt"/>
              </a:rPr>
              <a:t>How is the Mentor Program Evaluated?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At the close of the mentoring process, both the mentor and the mentee individually complete a gap analysis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AAU will partially support the activity keeping in mind the world bank classification based on income group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6853D5-C148-441D-80B4-1D1997873BA8}"/>
              </a:ext>
            </a:extLst>
          </p:cNvPr>
          <p:cNvSpPr txBox="1">
            <a:spLocks/>
          </p:cNvSpPr>
          <p:nvPr/>
        </p:nvSpPr>
        <p:spPr>
          <a:xfrm>
            <a:off x="728475" y="2304713"/>
            <a:ext cx="2016125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defRPr sz="3100" b="0" i="0">
                <a:solidFill>
                  <a:srgbClr val="E81C75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dirty="0">
                <a:solidFill>
                  <a:srgbClr val="0069C7"/>
                </a:solidFill>
              </a:rPr>
              <a:t>Questions</a:t>
            </a:r>
            <a:endParaRPr lang="en-US" sz="2800" kern="0" dirty="0">
              <a:solidFill>
                <a:srgbClr val="0069C7"/>
              </a:solidFill>
              <a:latin typeface="+mj-lt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92AF01D-A5F9-4EDB-AB08-B5EC1E0CC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097" y="1"/>
            <a:ext cx="2274883" cy="158990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F637CFE-7EA0-4DA7-8FC9-04A2B3715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9097" y="3553597"/>
            <a:ext cx="2274883" cy="1589904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DAD2FB1-7A50-4B21-A78E-BFE1A872694C}"/>
              </a:ext>
            </a:extLst>
          </p:cNvPr>
          <p:cNvSpPr/>
          <p:nvPr/>
        </p:nvSpPr>
        <p:spPr>
          <a:xfrm rot="16200000">
            <a:off x="198577" y="1176202"/>
            <a:ext cx="3075922" cy="2791097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noFill/>
          <a:ln w="28575" cap="flat">
            <a:gradFill>
              <a:gsLst>
                <a:gs pos="0">
                  <a:srgbClr val="0070C0"/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blue shirt&#10;&#10;Description automatically generated">
            <a:extLst>
              <a:ext uri="{FF2B5EF4-FFF2-40B4-BE49-F238E27FC236}">
                <a16:creationId xmlns:a16="http://schemas.microsoft.com/office/drawing/2014/main" id="{28741D05-1827-4D7F-BF63-053FA93658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764C9EC-F691-4735-9239-044067DC26D3}"/>
              </a:ext>
            </a:extLst>
          </p:cNvPr>
          <p:cNvSpPr/>
          <p:nvPr/>
        </p:nvSpPr>
        <p:spPr>
          <a:xfrm rot="16200000">
            <a:off x="2708786" y="940504"/>
            <a:ext cx="3595425" cy="3262494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solidFill>
            <a:srgbClr val="3F67DC">
              <a:alpha val="76000"/>
            </a:srgbClr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5DB70-DE17-49CF-81C8-D0AA979E99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75250" y="774037"/>
            <a:ext cx="3262495" cy="359542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  <a:latin typeface="+mn-lt"/>
              </a:rPr>
              <a:t>Amazing people don’t just happen, they are mentored! </a:t>
            </a:r>
          </a:p>
          <a:p>
            <a:pPr marL="0" indent="0" algn="ctr">
              <a:buNone/>
            </a:pPr>
            <a:endParaRPr lang="en-GB" sz="2000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GB" sz="2000" dirty="0">
                <a:solidFill>
                  <a:schemeClr val="bg1"/>
                </a:solidFill>
                <a:latin typeface="+mn-lt"/>
              </a:rPr>
              <a:t>Successful people never reach their goals alone!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853519F-31DE-4159-9D5D-78F58844C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1697" y="4498493"/>
            <a:ext cx="1881270" cy="64500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9A7886E-3E43-4C46-8EEF-E0D2407D93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8746362" y="4613901"/>
            <a:ext cx="468114" cy="327162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EA7FA89-7D35-4755-A0DB-86EA3A97F376}"/>
              </a:ext>
            </a:extLst>
          </p:cNvPr>
          <p:cNvSpPr txBox="1">
            <a:spLocks/>
          </p:cNvSpPr>
          <p:nvPr/>
        </p:nvSpPr>
        <p:spPr>
          <a:xfrm>
            <a:off x="8816837" y="4640560"/>
            <a:ext cx="327163" cy="273844"/>
          </a:xfrm>
          <a:prstGeom prst="roundRect">
            <a:avLst>
              <a:gd name="adj" fmla="val 10797"/>
            </a:avLst>
          </a:prstGeom>
          <a:noFill/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2133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44" smtClean="0">
                <a:solidFill>
                  <a:schemeClr val="bg2"/>
                </a:solidFill>
                <a:latin typeface="Trebuchet MS" panose="020B0603020202020204" pitchFamily="34" charset="0"/>
              </a:rPr>
              <a:pPr algn="ctr"/>
              <a:t>14</a:t>
            </a:fld>
            <a:endParaRPr lang="en-US" sz="844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Holder 4">
            <a:extLst>
              <a:ext uri="{FF2B5EF4-FFF2-40B4-BE49-F238E27FC236}">
                <a16:creationId xmlns:a16="http://schemas.microsoft.com/office/drawing/2014/main" id="{98D01FD8-0D5E-41B7-98AB-755E81FAEFDC}"/>
              </a:ext>
            </a:extLst>
          </p:cNvPr>
          <p:cNvSpPr txBox="1">
            <a:spLocks/>
          </p:cNvSpPr>
          <p:nvPr/>
        </p:nvSpPr>
        <p:spPr>
          <a:xfrm>
            <a:off x="1729388" y="4914514"/>
            <a:ext cx="5685225" cy="14326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EE2D74"/>
                </a:solidFill>
                <a:latin typeface="HelveticaNeueLT Std Lt"/>
                <a:ea typeface="+mn-ea"/>
                <a:cs typeface="HelveticaNeueLT Std 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marR="0" lvl="0" indent="0" algn="ctr" defTabSz="257175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spc="-6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b="0" i="0" kern="1200" spc="2" dirty="0">
                <a:solidFill>
                  <a:schemeClr val="bg1"/>
                </a:solidFill>
                <a:latin typeface="+mn-lt"/>
                <a:ea typeface="+mn-ea"/>
                <a:cs typeface="HelveticaNeueLT Std Lt"/>
              </a:rPr>
              <a:t>www.mci-group.com</a:t>
            </a:r>
            <a:endParaRPr lang="en-US" sz="800" b="0" i="0" kern="1200" spc="2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4763">
              <a:spcBef>
                <a:spcPts val="24"/>
              </a:spcBef>
            </a:pPr>
            <a:endParaRPr lang="en-US" sz="675" spc="-6" dirty="0">
              <a:solidFill>
                <a:srgbClr val="E6E8EA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1A51CE-D093-45F9-BA4C-76E1B84D276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163" y="3692416"/>
            <a:ext cx="1028796" cy="12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6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4D22240-1213-45DD-94EB-06C32461F6EC}"/>
              </a:ext>
            </a:extLst>
          </p:cNvPr>
          <p:cNvSpPr/>
          <p:nvPr/>
        </p:nvSpPr>
        <p:spPr>
          <a:xfrm rot="16200000">
            <a:off x="2708787" y="762704"/>
            <a:ext cx="3595425" cy="3262494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solidFill>
            <a:schemeClr val="bg1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6ACA8-B0C2-4DFB-A060-0CEFA810C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52" y="2390776"/>
            <a:ext cx="3262495" cy="83099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69C7"/>
                </a:solidFill>
                <a:latin typeface="+mj-lt"/>
              </a:rPr>
              <a:t>Arab Association Of Urology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69C7"/>
                </a:solidFill>
                <a:latin typeface="+mj-lt"/>
              </a:rPr>
              <a:t>Arab School Of Urology</a:t>
            </a:r>
          </a:p>
          <a:p>
            <a:pPr marL="0" indent="0" algn="ctr">
              <a:buNone/>
            </a:pPr>
            <a:r>
              <a:rPr lang="en-GB" u="sng" dirty="0">
                <a:solidFill>
                  <a:srgbClr val="0069C7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www.araburology.org</a:t>
            </a:r>
          </a:p>
          <a:p>
            <a:pPr marL="0" indent="0" algn="ctr">
              <a:buNone/>
            </a:pPr>
            <a:r>
              <a:rPr lang="en-GB" u="sng" dirty="0">
                <a:solidFill>
                  <a:srgbClr val="0069C7"/>
                </a:solidFill>
                <a:latin typeface="+mj-lt"/>
              </a:rPr>
              <a:t>www. arabschoolofurology.com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79BE4B-E91D-4854-AC8F-164DEC30BCE6}"/>
              </a:ext>
            </a:extLst>
          </p:cNvPr>
          <p:cNvSpPr/>
          <p:nvPr/>
        </p:nvSpPr>
        <p:spPr>
          <a:xfrm>
            <a:off x="2895160" y="1621060"/>
            <a:ext cx="3222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gradFill>
                  <a:gsLst>
                    <a:gs pos="100000">
                      <a:srgbClr val="133F91"/>
                    </a:gs>
                    <a:gs pos="0">
                      <a:srgbClr val="49BFEF"/>
                    </a:gs>
                  </a:gsLst>
                  <a:lin ang="2700000" scaled="0"/>
                </a:gradFill>
              </a:rPr>
              <a:t>THANK YOU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A032A95-DEEB-4060-AF50-1D311570E53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300" y="3685820"/>
            <a:ext cx="1028796" cy="122209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7993CAB-11CA-467C-AE4B-250EF7BCE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1920" y="1175785"/>
            <a:ext cx="1729155" cy="35721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821816C-870F-4007-A3AB-2B0253770B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9105" y="3375080"/>
            <a:ext cx="674784" cy="67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061F134B-8A4B-4AF2-B8C6-75A8E91EA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097" y="1"/>
            <a:ext cx="2274883" cy="15899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A285433-4980-4AFB-BBF7-E19CDF868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7847" y="1"/>
            <a:ext cx="2274883" cy="158990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8AE5A63-A9A0-4666-B460-13F8906F23A6}"/>
              </a:ext>
            </a:extLst>
          </p:cNvPr>
          <p:cNvSpPr/>
          <p:nvPr/>
        </p:nvSpPr>
        <p:spPr>
          <a:xfrm rot="16200000">
            <a:off x="2664336" y="940503"/>
            <a:ext cx="3595425" cy="3262494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gradFill>
            <a:gsLst>
              <a:gs pos="0">
                <a:srgbClr val="D2D2D4"/>
              </a:gs>
              <a:gs pos="100000">
                <a:srgbClr val="F8F8F8"/>
              </a:gs>
            </a:gsLst>
            <a:lin ang="0" scaled="0"/>
          </a:gra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166897"/>
            <a:ext cx="644577" cy="64457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19C905B-6874-4B01-9020-F1C825659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801" y="290012"/>
            <a:ext cx="1928274" cy="39834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2AEB26A-1CBF-43F8-AAE4-140D13D983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13916" y="166897"/>
            <a:ext cx="644578" cy="64457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A407B7D-1815-41C9-977C-91FB716BA2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18531" y="1393034"/>
            <a:ext cx="1984551" cy="235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8F8F8"/>
            </a:gs>
            <a:gs pos="100000">
              <a:srgbClr val="D2D2D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8475" y="2305050"/>
            <a:ext cx="2016125" cy="430213"/>
          </a:xfrm>
        </p:spPr>
        <p:txBody>
          <a:bodyPr anchor="ctr"/>
          <a:lstStyle/>
          <a:p>
            <a:r>
              <a:rPr lang="en-US" sz="2800" dirty="0">
                <a:solidFill>
                  <a:srgbClr val="133F91"/>
                </a:solidFill>
                <a:latin typeface="+mj-lt"/>
              </a:rPr>
              <a:t>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9708E-E5C0-4951-BD07-D79AE1EAFF2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893528" y="739775"/>
            <a:ext cx="4651375" cy="3663950"/>
          </a:xfrm>
        </p:spPr>
        <p:txBody>
          <a:bodyPr anchor="ctr"/>
          <a:lstStyle/>
          <a:p>
            <a:pPr marL="0" indent="0">
              <a:buNone/>
            </a:pPr>
            <a:r>
              <a:rPr lang="en-GB" sz="1400" b="1" dirty="0">
                <a:solidFill>
                  <a:srgbClr val="133F91"/>
                </a:solidFill>
                <a:latin typeface="+mn-lt"/>
              </a:rPr>
              <a:t>360 Degree Mentorship Program is a developmental relationship</a:t>
            </a:r>
            <a:r>
              <a:rPr lang="en-GB" sz="1400" dirty="0">
                <a:solidFill>
                  <a:srgbClr val="133F91"/>
                </a:solidFill>
                <a:latin typeface="+mn-lt"/>
              </a:rPr>
              <a:t>. </a:t>
            </a:r>
            <a:r>
              <a:rPr lang="en-GB" sz="1400" dirty="0">
                <a:latin typeface="+mn-lt"/>
              </a:rPr>
              <a:t>It exists between a person of greater experience (mentor) and a person of lesser experience (mentee). It is characterized by mutual trust and respect. </a:t>
            </a:r>
          </a:p>
          <a:p>
            <a:pPr marL="0" indent="0">
              <a:buNone/>
            </a:pPr>
            <a:endParaRPr lang="en-GB" sz="1400" dirty="0">
              <a:latin typeface="+mn-lt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rgbClr val="133F91"/>
                </a:solidFill>
                <a:latin typeface="+mn-lt"/>
              </a:rPr>
              <a:t>Our Mentor Program is designed to fill the gap in areas where expertise is desired and to develop networks between colleagues. </a:t>
            </a:r>
            <a:r>
              <a:rPr lang="en-GB" sz="1400" dirty="0">
                <a:latin typeface="+mn-lt"/>
              </a:rPr>
              <a:t>Improves performance, personal/professional development, career progression, and morale.</a:t>
            </a:r>
          </a:p>
          <a:p>
            <a:pPr marL="0" indent="0">
              <a:buNone/>
            </a:pPr>
            <a:endParaRPr lang="en-GB" sz="1400" dirty="0">
              <a:latin typeface="+mn-lt"/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rgbClr val="133F91"/>
                </a:solidFill>
                <a:latin typeface="+mn-lt"/>
              </a:rPr>
              <a:t>Our mentoring process is to support participants in becoming more effective in their work environment. </a:t>
            </a:r>
            <a:r>
              <a:rPr lang="en-GB" sz="1400" dirty="0">
                <a:latin typeface="+mn-lt"/>
              </a:rPr>
              <a:t>The focus is on the mentee’s learning needs and desired outcomes. Timely feedback and reflection through the asking of impactful questions are essential components in mentoring sessions.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3493D26-584F-4E07-9197-EC3EFB555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097" y="1"/>
            <a:ext cx="2274883" cy="158990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C469006-5505-4579-9540-D58BB9C6F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9097" y="3553597"/>
            <a:ext cx="2274883" cy="1589904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515B863-C58A-4DA2-B43F-15C992C32B2C}"/>
              </a:ext>
            </a:extLst>
          </p:cNvPr>
          <p:cNvSpPr/>
          <p:nvPr/>
        </p:nvSpPr>
        <p:spPr>
          <a:xfrm rot="16200000">
            <a:off x="198577" y="1176202"/>
            <a:ext cx="3075922" cy="2791097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noFill/>
          <a:ln w="57150" cap="flat">
            <a:gradFill>
              <a:gsLst>
                <a:gs pos="0">
                  <a:srgbClr val="0070C0"/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CAB847F-3D8F-47B9-9314-5F48348B92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581" y="214707"/>
            <a:ext cx="1729155" cy="35721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549FD23-2E34-4915-9C57-A431D3DDEF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7220" y="4289214"/>
            <a:ext cx="674784" cy="67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C5EC719-FAD1-4AB4-9E1C-8875655AE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E65796A-6FBD-4186-B842-4467A2E601DB}"/>
              </a:ext>
            </a:extLst>
          </p:cNvPr>
          <p:cNvSpPr/>
          <p:nvPr/>
        </p:nvSpPr>
        <p:spPr>
          <a:xfrm rot="16200000">
            <a:off x="4832228" y="704369"/>
            <a:ext cx="3788185" cy="3437405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solidFill>
            <a:schemeClr val="bg1"/>
          </a:solidFill>
          <a:ln w="57150" cap="flat">
            <a:gradFill>
              <a:gsLst>
                <a:gs pos="0">
                  <a:srgbClr val="0070C0"/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5883F8B-AC79-4924-A664-F099A6B50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1697" y="4498493"/>
            <a:ext cx="1881270" cy="64500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A84C9AB-FB2C-40C1-B544-EAA365FFCA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8746362" y="4613901"/>
            <a:ext cx="468114" cy="327162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0E5CAB2-4DE9-4359-85DA-0CD710828261}"/>
              </a:ext>
            </a:extLst>
          </p:cNvPr>
          <p:cNvSpPr txBox="1">
            <a:spLocks/>
          </p:cNvSpPr>
          <p:nvPr/>
        </p:nvSpPr>
        <p:spPr>
          <a:xfrm>
            <a:off x="8816837" y="4640560"/>
            <a:ext cx="327163" cy="273844"/>
          </a:xfrm>
          <a:prstGeom prst="roundRect">
            <a:avLst>
              <a:gd name="adj" fmla="val 10797"/>
            </a:avLst>
          </a:prstGeom>
          <a:noFill/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914400" rtl="0" eaLnBrk="1" latinLnBrk="0" hangingPunct="1">
              <a:defRPr sz="2133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48FCF8-25E9-4F94-BC2B-FA1B572C1FF3}" type="slidenum">
              <a:rPr lang="en-US" sz="844" smtClean="0">
                <a:solidFill>
                  <a:schemeClr val="bg2"/>
                </a:solidFill>
                <a:latin typeface="Trebuchet MS" panose="020B0603020202020204" pitchFamily="34" charset="0"/>
              </a:rPr>
              <a:pPr algn="ctr"/>
              <a:t>4</a:t>
            </a:fld>
            <a:endParaRPr lang="en-US" sz="844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63343E4A-1325-4578-9E97-48F9DE633BCD}"/>
              </a:ext>
            </a:extLst>
          </p:cNvPr>
          <p:cNvSpPr txBox="1">
            <a:spLocks/>
          </p:cNvSpPr>
          <p:nvPr/>
        </p:nvSpPr>
        <p:spPr>
          <a:xfrm>
            <a:off x="1729388" y="4871298"/>
            <a:ext cx="5685225" cy="143261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EE2D74"/>
                </a:solidFill>
                <a:latin typeface="HelveticaNeueLT Std Lt"/>
                <a:ea typeface="+mn-ea"/>
                <a:cs typeface="HelveticaNeueLT Std L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marR="0" lvl="0" indent="0" algn="ctr" defTabSz="257175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kern="1200" spc="2" dirty="0">
                <a:solidFill>
                  <a:schemeClr val="bg1"/>
                </a:solidFill>
                <a:latin typeface="+mn-lt"/>
                <a:ea typeface="+mn-ea"/>
                <a:cs typeface="HelveticaNeueLT Std Lt"/>
              </a:rPr>
              <a:t>www.mci-group.com</a:t>
            </a:r>
            <a:endParaRPr lang="en-US" sz="900" b="0" i="0" kern="1200" spc="2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146EB1-6671-4380-A84C-AE8838849C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47515" y="1149350"/>
            <a:ext cx="2031331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8698" y="596858"/>
            <a:ext cx="7488805" cy="369332"/>
          </a:xfrm>
        </p:spPr>
        <p:txBody>
          <a:bodyPr/>
          <a:lstStyle/>
          <a:p>
            <a:r>
              <a:rPr lang="en-IE" sz="2400" b="1" dirty="0">
                <a:gradFill>
                  <a:gsLst>
                    <a:gs pos="0">
                      <a:srgbClr val="49B7FF"/>
                    </a:gs>
                    <a:gs pos="100000">
                      <a:srgbClr val="133F91"/>
                    </a:gs>
                  </a:gsLst>
                  <a:lin ang="0" scaled="0"/>
                </a:gradFill>
                <a:latin typeface="+mj-lt"/>
              </a:rPr>
              <a:t>MENTORSHIP TOPICS MAY INCLUDE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980F9B-3643-42B3-9A68-5F46CA51E1C9}"/>
              </a:ext>
            </a:extLst>
          </p:cNvPr>
          <p:cNvSpPr txBox="1"/>
          <p:nvPr/>
        </p:nvSpPr>
        <p:spPr>
          <a:xfrm rot="10800000" flipV="1">
            <a:off x="1095827" y="3860247"/>
            <a:ext cx="7453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Mentoring - The purpose of the mentoring process is to support participants in becoming more effective in their work environment.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680BA74-64EA-404C-A73E-34B8B2586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2504" y="1214162"/>
            <a:ext cx="1885701" cy="257712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BA1F67C-6C9B-420E-B875-072F50CAD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0270" y="1214162"/>
            <a:ext cx="1885701" cy="257712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06D8D72-CC5B-43C4-A97D-C5FFDF14A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8698" y="1214162"/>
            <a:ext cx="1885701" cy="25771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1EC85C-101E-4B5F-9E3F-A99BB19F296F}"/>
              </a:ext>
            </a:extLst>
          </p:cNvPr>
          <p:cNvSpPr/>
          <p:nvPr/>
        </p:nvSpPr>
        <p:spPr>
          <a:xfrm>
            <a:off x="848698" y="2025444"/>
            <a:ext cx="18857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All aspects of Urology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400" dirty="0">
                <a:solidFill>
                  <a:schemeClr val="bg1"/>
                </a:solidFill>
              </a:rPr>
              <a:t>Sub-Speciality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E20EE1-6927-4F04-9C4F-B7A296F38D35}"/>
              </a:ext>
            </a:extLst>
          </p:cNvPr>
          <p:cNvSpPr/>
          <p:nvPr/>
        </p:nvSpPr>
        <p:spPr>
          <a:xfrm>
            <a:off x="3632503" y="2025444"/>
            <a:ext cx="1885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Professional Development focusing on skills &amp; best clinical practice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0DB032-3FE4-4937-B87B-D27ED403BBDE}"/>
              </a:ext>
            </a:extLst>
          </p:cNvPr>
          <p:cNvSpPr/>
          <p:nvPr/>
        </p:nvSpPr>
        <p:spPr>
          <a:xfrm>
            <a:off x="6470270" y="2025444"/>
            <a:ext cx="1885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Educational Development through regular updates in recent technology</a:t>
            </a:r>
            <a:endParaRPr lang="en-IE" sz="1400" dirty="0">
              <a:solidFill>
                <a:schemeClr val="bg1"/>
              </a:solidFill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3BC8438-5BF8-4D31-9629-4E628ED789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27703" y="91383"/>
            <a:ext cx="1729155" cy="3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1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939F112E-EF87-4C2C-AFB3-245E85BCD6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16" y="643520"/>
            <a:ext cx="5190587" cy="473645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821DEA71-35FC-4DE8-A66F-516D9744FC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06497" y="643520"/>
            <a:ext cx="5190587" cy="473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FD1C0-98C9-49D9-868E-1707686E6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2600" y="664898"/>
            <a:ext cx="5633701" cy="430887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Benefits of a Mentorship Program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2A8E40B-7901-46C4-A3D8-A187B317E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956" y="2016422"/>
            <a:ext cx="1309426" cy="152550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F76D43D-41B3-4378-9C09-189E06C39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6306" y="2016422"/>
            <a:ext cx="1309426" cy="152550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F4BE94F-3B34-4E96-85C3-B9F1F7AB4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9631" y="2016422"/>
            <a:ext cx="1309426" cy="152550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FD7EEEE-CB41-4B2E-8441-EAD4EA528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2981" y="2016422"/>
            <a:ext cx="1309426" cy="152550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CACDDFB-E97D-4D26-AB92-3F761CC57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9656" y="2016422"/>
            <a:ext cx="1309426" cy="1525503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64371A17-81F6-4C56-B89C-04CDB5A84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86333" y="2016422"/>
            <a:ext cx="1309426" cy="152550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2A86DB2-E0EC-4D6C-98CC-4F5AE39F3CAE}"/>
              </a:ext>
            </a:extLst>
          </p:cNvPr>
          <p:cNvSpPr/>
          <p:nvPr/>
        </p:nvSpPr>
        <p:spPr>
          <a:xfrm>
            <a:off x="502956" y="2302120"/>
            <a:ext cx="1309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Immeasurable Transfer of Knowledge and Skills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F06DFD-32C1-40C2-917D-2FC45A0C09B3}"/>
              </a:ext>
            </a:extLst>
          </p:cNvPr>
          <p:cNvSpPr/>
          <p:nvPr/>
        </p:nvSpPr>
        <p:spPr>
          <a:xfrm>
            <a:off x="1879629" y="2194398"/>
            <a:ext cx="13094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Extended Networking and Collaboration Skills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95ED18-90E6-41FA-A1CE-6E7FDFF96EC7}"/>
              </a:ext>
            </a:extLst>
          </p:cNvPr>
          <p:cNvSpPr/>
          <p:nvPr/>
        </p:nvSpPr>
        <p:spPr>
          <a:xfrm>
            <a:off x="3201599" y="2409841"/>
            <a:ext cx="13766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Increased Organizational Commitment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E6EA78-DFD9-42AC-A04B-06895D1EBA30}"/>
              </a:ext>
            </a:extLst>
          </p:cNvPr>
          <p:cNvSpPr/>
          <p:nvPr/>
        </p:nvSpPr>
        <p:spPr>
          <a:xfrm>
            <a:off x="4632967" y="2517563"/>
            <a:ext cx="1309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Improved Retention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1816EE-2C5D-4415-8AC2-2B4FD0DBB2AD}"/>
              </a:ext>
            </a:extLst>
          </p:cNvPr>
          <p:cNvSpPr/>
          <p:nvPr/>
        </p:nvSpPr>
        <p:spPr>
          <a:xfrm>
            <a:off x="6009656" y="2517563"/>
            <a:ext cx="1309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Succession Planning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526F6D-8A18-4A53-8E83-F2BD761ACA13}"/>
              </a:ext>
            </a:extLst>
          </p:cNvPr>
          <p:cNvSpPr/>
          <p:nvPr/>
        </p:nvSpPr>
        <p:spPr>
          <a:xfrm>
            <a:off x="7386301" y="2302120"/>
            <a:ext cx="1309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Supporting the next generation of Urologists</a:t>
            </a:r>
          </a:p>
        </p:txBody>
      </p:sp>
    </p:spTree>
    <p:extLst>
      <p:ext uri="{BB962C8B-B14F-4D97-AF65-F5344CB8AC3E}">
        <p14:creationId xmlns:p14="http://schemas.microsoft.com/office/powerpoint/2010/main" val="21501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43BA83BE-EC8E-4CAC-8A42-10DA9925E36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16" y="643520"/>
            <a:ext cx="5190587" cy="47364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EA8DB63-40F2-4360-BDFF-B72DDEF1A3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06497" y="643520"/>
            <a:ext cx="5190587" cy="473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92762B-447C-42E7-8592-6F9F63BC55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4503" y="633413"/>
            <a:ext cx="9144000" cy="430887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Mentee Benefits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5E46C8-D89B-4895-8FBA-2A7B9058826F}"/>
              </a:ext>
            </a:extLst>
          </p:cNvPr>
          <p:cNvSpPr/>
          <p:nvPr/>
        </p:nvSpPr>
        <p:spPr>
          <a:xfrm>
            <a:off x="660892" y="3021748"/>
            <a:ext cx="1463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Acquire additional skills, knowledge, and abilities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7426BE-7894-4E3A-AA87-FCFDF92FA582}"/>
              </a:ext>
            </a:extLst>
          </p:cNvPr>
          <p:cNvSpPr/>
          <p:nvPr/>
        </p:nvSpPr>
        <p:spPr>
          <a:xfrm rot="16200000">
            <a:off x="781563" y="1828267"/>
            <a:ext cx="1126677" cy="1022349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3F67DC"/>
              </a:gs>
            </a:gsLst>
            <a:lin ang="0" scaled="0"/>
          </a:gra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C1CBF2-8B44-4969-9512-46FFCF7362B1}"/>
              </a:ext>
            </a:extLst>
          </p:cNvPr>
          <p:cNvSpPr/>
          <p:nvPr/>
        </p:nvSpPr>
        <p:spPr>
          <a:xfrm>
            <a:off x="2259707" y="3029309"/>
            <a:ext cx="1463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Strengthen confidence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A854270-BE58-4381-8E55-685D3FFC1821}"/>
              </a:ext>
            </a:extLst>
          </p:cNvPr>
          <p:cNvSpPr/>
          <p:nvPr/>
        </p:nvSpPr>
        <p:spPr>
          <a:xfrm rot="16200000">
            <a:off x="3985543" y="1828267"/>
            <a:ext cx="1126677" cy="1022349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3F67DC"/>
              </a:gs>
            </a:gsLst>
            <a:lin ang="0" scaled="0"/>
          </a:gra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A41B67-071E-4996-92E0-9F0E0ACA2654}"/>
              </a:ext>
            </a:extLst>
          </p:cNvPr>
          <p:cNvSpPr/>
          <p:nvPr/>
        </p:nvSpPr>
        <p:spPr>
          <a:xfrm rot="16200000">
            <a:off x="2374028" y="1828267"/>
            <a:ext cx="1126677" cy="1022349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solidFill>
            <a:srgbClr val="133F91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D2F1EE3-97E2-4B0C-A3E1-8AFDFF069EB0}"/>
              </a:ext>
            </a:extLst>
          </p:cNvPr>
          <p:cNvSpPr/>
          <p:nvPr/>
        </p:nvSpPr>
        <p:spPr>
          <a:xfrm rot="16200000">
            <a:off x="5624669" y="1828267"/>
            <a:ext cx="1126677" cy="1022349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solidFill>
            <a:srgbClr val="133F91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AD04E9-EF74-4521-B1FC-8ECDB82ACD17}"/>
              </a:ext>
            </a:extLst>
          </p:cNvPr>
          <p:cNvSpPr/>
          <p:nvPr/>
        </p:nvSpPr>
        <p:spPr>
          <a:xfrm>
            <a:off x="3777660" y="3029309"/>
            <a:ext cx="1463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Better informed career planning and improved</a:t>
            </a:r>
            <a:r>
              <a:rPr lang="ar-AE" sz="1200" dirty="0"/>
              <a:t> </a:t>
            </a:r>
            <a:r>
              <a:rPr lang="en-GB" sz="1200" dirty="0"/>
              <a:t>career progression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B24305-BE47-4461-BFE3-1C3F6A7FC660}"/>
              </a:ext>
            </a:extLst>
          </p:cNvPr>
          <p:cNvSpPr/>
          <p:nvPr/>
        </p:nvSpPr>
        <p:spPr>
          <a:xfrm>
            <a:off x="5456169" y="3029309"/>
            <a:ext cx="1463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Become a more effective team member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42CD5D-FA2D-490B-84CD-5C2EFF7A8067}"/>
              </a:ext>
            </a:extLst>
          </p:cNvPr>
          <p:cNvSpPr/>
          <p:nvPr/>
        </p:nvSpPr>
        <p:spPr>
          <a:xfrm>
            <a:off x="7128973" y="3029309"/>
            <a:ext cx="1463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Improved networking</a:t>
            </a:r>
            <a:r>
              <a:rPr lang="ar-AE" sz="1200" dirty="0"/>
              <a:t> </a:t>
            </a:r>
            <a:r>
              <a:rPr lang="en-GB" sz="1200" dirty="0"/>
              <a:t>/</a:t>
            </a:r>
            <a:r>
              <a:rPr lang="ar-AE" sz="1200" dirty="0"/>
              <a:t> </a:t>
            </a:r>
            <a:r>
              <a:rPr lang="en-GB" sz="1200" dirty="0"/>
              <a:t>access to influential people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1644C3A7-C1D6-4A89-9432-92D9B0DF4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7597" y="1894941"/>
            <a:ext cx="682178" cy="81409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EA92CED-4632-48C5-9F98-D82B8448440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4497" y="1963773"/>
            <a:ext cx="697331" cy="652427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291CB82-B537-4E48-A3FF-E56FB83EF581}"/>
              </a:ext>
            </a:extLst>
          </p:cNvPr>
          <p:cNvSpPr/>
          <p:nvPr/>
        </p:nvSpPr>
        <p:spPr>
          <a:xfrm rot="16200000">
            <a:off x="7297471" y="1828267"/>
            <a:ext cx="1126677" cy="1022349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3F67DC"/>
              </a:gs>
            </a:gsLst>
            <a:lin ang="0" scaled="0"/>
          </a:gra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363481B-48BF-480C-9CD6-407A2CE9FE9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86450" y="2018133"/>
            <a:ext cx="647827" cy="64251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C1DB927-411C-4C5F-A9D2-6EC0D2D8D8E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67005" y="2018133"/>
            <a:ext cx="618979" cy="61731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D3BBF7D-ADEC-4BF1-9134-CD2699CA1A3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6398" y="2014855"/>
            <a:ext cx="664789" cy="64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3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4495184-C7C1-4111-95E7-F4E577AA6C22}"/>
              </a:ext>
            </a:extLst>
          </p:cNvPr>
          <p:cNvSpPr/>
          <p:nvPr/>
        </p:nvSpPr>
        <p:spPr>
          <a:xfrm rot="16200000">
            <a:off x="2662344" y="677219"/>
            <a:ext cx="3819313" cy="3465651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solidFill>
            <a:schemeClr val="bg1"/>
          </a:solidFill>
          <a:ln w="57150" cap="flat">
            <a:gradFill>
              <a:gsLst>
                <a:gs pos="0">
                  <a:srgbClr val="0070C0"/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4E398-CCB4-441A-A458-D8C5BFB8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451" y="1508050"/>
            <a:ext cx="2849699" cy="1107996"/>
          </a:xfrm>
        </p:spPr>
        <p:txBody>
          <a:bodyPr/>
          <a:lstStyle/>
          <a:p>
            <a:r>
              <a:rPr lang="en-GB" sz="3600" b="1" dirty="0">
                <a:gradFill>
                  <a:gsLst>
                    <a:gs pos="100000">
                      <a:srgbClr val="133F91"/>
                    </a:gs>
                    <a:gs pos="0">
                      <a:srgbClr val="49BFEF"/>
                    </a:gs>
                  </a:gsLst>
                  <a:lin ang="2700000" scaled="0"/>
                </a:gradFill>
                <a:latin typeface="+mj-lt"/>
              </a:rPr>
              <a:t>PROGRAM STRUCTURE</a:t>
            </a:r>
            <a:endParaRPr lang="en-US" sz="3600" b="1" dirty="0">
              <a:gradFill>
                <a:gsLst>
                  <a:gs pos="100000">
                    <a:srgbClr val="133F91"/>
                  </a:gs>
                  <a:gs pos="0">
                    <a:srgbClr val="49BFEF"/>
                  </a:gs>
                </a:gsLst>
                <a:lin ang="2700000" scaled="0"/>
              </a:gra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47DA-F542-4F56-938D-ABF1BB53C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300" y="2879251"/>
            <a:ext cx="2578101" cy="62324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133F91"/>
                </a:solidFill>
              </a:rPr>
              <a:t>This program is divided into</a:t>
            </a:r>
            <a:br>
              <a:rPr lang="en-GB" dirty="0">
                <a:solidFill>
                  <a:srgbClr val="133F91"/>
                </a:solidFill>
              </a:rPr>
            </a:br>
            <a:r>
              <a:rPr lang="en-GB" dirty="0">
                <a:solidFill>
                  <a:srgbClr val="133F91"/>
                </a:solidFill>
              </a:rPr>
              <a:t>3 Phases to achieve</a:t>
            </a:r>
            <a:br>
              <a:rPr lang="en-GB" dirty="0">
                <a:solidFill>
                  <a:srgbClr val="133F91"/>
                </a:solidFill>
              </a:rPr>
            </a:br>
            <a:r>
              <a:rPr lang="en-GB" dirty="0">
                <a:solidFill>
                  <a:srgbClr val="133F91"/>
                </a:solidFill>
              </a:rPr>
              <a:t>the desired outcomes</a:t>
            </a:r>
            <a:endParaRPr lang="en-US" dirty="0">
              <a:solidFill>
                <a:srgbClr val="133F9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C5C9446-129B-4515-8132-67F80DE2A5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6700" y="225899"/>
            <a:ext cx="1028796" cy="12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A7621FB-49A5-40C4-BF84-5927FC5EDFBF}"/>
              </a:ext>
            </a:extLst>
          </p:cNvPr>
          <p:cNvSpPr/>
          <p:nvPr/>
        </p:nvSpPr>
        <p:spPr>
          <a:xfrm>
            <a:off x="88900" y="79384"/>
            <a:ext cx="2616199" cy="4984731"/>
          </a:xfrm>
          <a:prstGeom prst="rect">
            <a:avLst/>
          </a:prstGeom>
          <a:solidFill>
            <a:srgbClr val="3F6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E4BED-BF7F-49AE-BAD1-F496E85D7D9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629784" y="2677908"/>
            <a:ext cx="5152266" cy="1508105"/>
          </a:xfrm>
        </p:spPr>
        <p:txBody>
          <a:bodyPr/>
          <a:lstStyle/>
          <a:p>
            <a:pPr marL="285750" indent="-285750">
              <a:buClr>
                <a:srgbClr val="3F67D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Theoretical and basic knowledge of the topic</a:t>
            </a:r>
          </a:p>
          <a:p>
            <a:pPr marL="285750" indent="-285750">
              <a:buClr>
                <a:srgbClr val="3F67D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Hands on training based on the content of different specialities</a:t>
            </a:r>
          </a:p>
          <a:p>
            <a:pPr marL="800100" lvl="2" indent="-285750">
              <a:buClr>
                <a:srgbClr val="49BFD3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Dry lab </a:t>
            </a:r>
          </a:p>
          <a:p>
            <a:pPr marL="800100" lvl="2" indent="-285750">
              <a:buClr>
                <a:srgbClr val="49BFD3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Simulators </a:t>
            </a:r>
          </a:p>
          <a:p>
            <a:pPr marL="800100" lvl="2" indent="-285750">
              <a:buClr>
                <a:srgbClr val="49BFD3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Animal or cadaver activities</a:t>
            </a:r>
          </a:p>
          <a:p>
            <a:pPr marL="285750" indent="-285750">
              <a:buClr>
                <a:srgbClr val="3F67DC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Attending a live surgery by expert in that field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FD009-3067-458D-8F4C-78B234C161F9}"/>
              </a:ext>
            </a:extLst>
          </p:cNvPr>
          <p:cNvCxnSpPr>
            <a:cxnSpLocks/>
          </p:cNvCxnSpPr>
          <p:nvPr/>
        </p:nvCxnSpPr>
        <p:spPr>
          <a:xfrm>
            <a:off x="0" y="10287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6DAC9F5-D806-4168-AB03-22BBEA6FEC3C}"/>
              </a:ext>
            </a:extLst>
          </p:cNvPr>
          <p:cNvSpPr/>
          <p:nvPr/>
        </p:nvSpPr>
        <p:spPr>
          <a:xfrm rot="16200000">
            <a:off x="5418876" y="827636"/>
            <a:ext cx="1313554" cy="1191922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3F67D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E1C98B1-1FBC-41A7-9915-DB89C36359BF}"/>
              </a:ext>
            </a:extLst>
          </p:cNvPr>
          <p:cNvSpPr/>
          <p:nvPr/>
        </p:nvSpPr>
        <p:spPr>
          <a:xfrm rot="16200000">
            <a:off x="7057535" y="827636"/>
            <a:ext cx="1313554" cy="1191922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solidFill>
            <a:schemeClr val="bg1"/>
          </a:solidFill>
          <a:ln w="28575" cap="flat">
            <a:solidFill>
              <a:srgbClr val="3F67D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2E456C-0B57-4DD2-984D-70FCAE091483}"/>
              </a:ext>
            </a:extLst>
          </p:cNvPr>
          <p:cNvSpPr/>
          <p:nvPr/>
        </p:nvSpPr>
        <p:spPr>
          <a:xfrm>
            <a:off x="5650696" y="983215"/>
            <a:ext cx="8499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rgbClr val="3F67DC"/>
                </a:solidFill>
              </a:rPr>
              <a:t>Duration: </a:t>
            </a:r>
            <a:br>
              <a:rPr lang="en-GB" dirty="0"/>
            </a:br>
            <a:r>
              <a:rPr lang="en-GB" dirty="0"/>
              <a:t>2 – 3 </a:t>
            </a:r>
            <a:br>
              <a:rPr lang="en-GB" dirty="0"/>
            </a:br>
            <a:r>
              <a:rPr lang="en-GB" dirty="0"/>
              <a:t>Days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F6A51B-41F1-47F6-9474-548D636454DF}"/>
              </a:ext>
            </a:extLst>
          </p:cNvPr>
          <p:cNvSpPr/>
          <p:nvPr/>
        </p:nvSpPr>
        <p:spPr>
          <a:xfrm>
            <a:off x="7118350" y="946543"/>
            <a:ext cx="1191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3F67DC"/>
                </a:solidFill>
              </a:rPr>
              <a:t>Venue:</a:t>
            </a:r>
            <a:r>
              <a:rPr lang="en-GB" sz="1200" dirty="0"/>
              <a:t> Authorized training </a:t>
            </a:r>
            <a:r>
              <a:rPr lang="en-GB" sz="1200" dirty="0" err="1"/>
              <a:t>centers</a:t>
            </a:r>
            <a:r>
              <a:rPr lang="en-GB" sz="1200" dirty="0"/>
              <a:t> (TBD)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C2A038-C01C-432A-9A34-4D647C9C1226}"/>
              </a:ext>
            </a:extLst>
          </p:cNvPr>
          <p:cNvSpPr/>
          <p:nvPr/>
        </p:nvSpPr>
        <p:spPr>
          <a:xfrm>
            <a:off x="3557092" y="2265040"/>
            <a:ext cx="1981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gradFill>
                  <a:gsLst>
                    <a:gs pos="0">
                      <a:srgbClr val="49B7FF"/>
                    </a:gs>
                    <a:gs pos="100000">
                      <a:srgbClr val="133F91"/>
                    </a:gs>
                  </a:gsLst>
                  <a:lin ang="0" scaled="0"/>
                </a:gradFill>
                <a:latin typeface="+mj-lt"/>
              </a:rPr>
              <a:t>Content will include: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20FFEB6-E0A7-491A-AB68-679574902CBD}"/>
              </a:ext>
            </a:extLst>
          </p:cNvPr>
          <p:cNvSpPr/>
          <p:nvPr/>
        </p:nvSpPr>
        <p:spPr>
          <a:xfrm rot="16200000">
            <a:off x="3559249" y="386138"/>
            <a:ext cx="1523494" cy="1382422"/>
          </a:xfrm>
          <a:custGeom>
            <a:avLst/>
            <a:gdLst>
              <a:gd name="connsiteX0" fmla="*/ 3066979 w 3803380"/>
              <a:gd name="connsiteY0" fmla="*/ 292799 h 3451193"/>
              <a:gd name="connsiteX1" fmla="*/ 2559868 w 3803380"/>
              <a:gd name="connsiteY1" fmla="*/ 0 h 3451193"/>
              <a:gd name="connsiteX2" fmla="*/ 1243513 w 3803380"/>
              <a:gd name="connsiteY2" fmla="*/ 0 h 3451193"/>
              <a:gd name="connsiteX3" fmla="*/ 736402 w 3803380"/>
              <a:gd name="connsiteY3" fmla="*/ 292799 h 3451193"/>
              <a:gd name="connsiteX4" fmla="*/ 78224 w 3803380"/>
              <a:gd name="connsiteY4" fmla="*/ 1432846 h 3451193"/>
              <a:gd name="connsiteX5" fmla="*/ 78224 w 3803380"/>
              <a:gd name="connsiteY5" fmla="*/ 2018348 h 3451193"/>
              <a:gd name="connsiteX6" fmla="*/ 736402 w 3803380"/>
              <a:gd name="connsiteY6" fmla="*/ 3158395 h 3451193"/>
              <a:gd name="connsiteX7" fmla="*/ 1243513 w 3803380"/>
              <a:gd name="connsiteY7" fmla="*/ 3451193 h 3451193"/>
              <a:gd name="connsiteX8" fmla="*/ 2559868 w 3803380"/>
              <a:gd name="connsiteY8" fmla="*/ 3451193 h 3451193"/>
              <a:gd name="connsiteX9" fmla="*/ 3066979 w 3803380"/>
              <a:gd name="connsiteY9" fmla="*/ 3158395 h 3451193"/>
              <a:gd name="connsiteX10" fmla="*/ 3725156 w 3803380"/>
              <a:gd name="connsiteY10" fmla="*/ 2018348 h 3451193"/>
              <a:gd name="connsiteX11" fmla="*/ 3725156 w 3803380"/>
              <a:gd name="connsiteY11" fmla="*/ 1432846 h 3451193"/>
              <a:gd name="connsiteX12" fmla="*/ 3066979 w 3803380"/>
              <a:gd name="connsiteY12" fmla="*/ 292799 h 34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80" h="3451193">
                <a:moveTo>
                  <a:pt x="3066979" y="292799"/>
                </a:moveTo>
                <a:cubicBezTo>
                  <a:pt x="2962680" y="112205"/>
                  <a:pt x="2768465" y="0"/>
                  <a:pt x="2559868" y="0"/>
                </a:cubicBezTo>
                <a:lnTo>
                  <a:pt x="1243513" y="0"/>
                </a:lnTo>
                <a:cubicBezTo>
                  <a:pt x="1035010" y="0"/>
                  <a:pt x="840700" y="112205"/>
                  <a:pt x="736402" y="292799"/>
                </a:cubicBezTo>
                <a:lnTo>
                  <a:pt x="78224" y="1432846"/>
                </a:lnTo>
                <a:cubicBezTo>
                  <a:pt x="-26075" y="1613440"/>
                  <a:pt x="-26075" y="1837754"/>
                  <a:pt x="78224" y="2018348"/>
                </a:cubicBezTo>
                <a:lnTo>
                  <a:pt x="736402" y="3158395"/>
                </a:lnTo>
                <a:cubicBezTo>
                  <a:pt x="840700" y="3338989"/>
                  <a:pt x="1034915" y="3451193"/>
                  <a:pt x="1243513" y="3451193"/>
                </a:cubicBezTo>
                <a:lnTo>
                  <a:pt x="2559868" y="3451193"/>
                </a:lnTo>
                <a:cubicBezTo>
                  <a:pt x="2768370" y="3451193"/>
                  <a:pt x="2962680" y="3338989"/>
                  <a:pt x="3066979" y="3158395"/>
                </a:cubicBezTo>
                <a:lnTo>
                  <a:pt x="3725156" y="2018348"/>
                </a:lnTo>
                <a:cubicBezTo>
                  <a:pt x="3829455" y="1837754"/>
                  <a:pt x="3829455" y="1613440"/>
                  <a:pt x="3725156" y="1432846"/>
                </a:cubicBezTo>
                <a:lnTo>
                  <a:pt x="3066979" y="292799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100000">
                <a:srgbClr val="3F67DC"/>
              </a:gs>
            </a:gsLst>
            <a:lin ang="0" scaled="0"/>
          </a:gra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C144C-EF8B-43AF-8325-8D78908720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29784" y="844034"/>
            <a:ext cx="1382423" cy="369332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Phase 1</a:t>
            </a: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 descr="A person wearing sunglasses&#10;&#10;Description automatically generated">
            <a:extLst>
              <a:ext uri="{FF2B5EF4-FFF2-40B4-BE49-F238E27FC236}">
                <a16:creationId xmlns:a16="http://schemas.microsoft.com/office/drawing/2014/main" id="{FDEBB70E-A3BD-4AF4-AD99-8D2191787F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791" y="177800"/>
            <a:ext cx="2962508" cy="47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5E6FE8234E8E41A68B43BA2DF9FE53" ma:contentTypeVersion="13" ma:contentTypeDescription="Create a new document." ma:contentTypeScope="" ma:versionID="d3eb5511fe3ca51345e2928f7abd0bf4">
  <xsd:schema xmlns:xsd="http://www.w3.org/2001/XMLSchema" xmlns:xs="http://www.w3.org/2001/XMLSchema" xmlns:p="http://schemas.microsoft.com/office/2006/metadata/properties" xmlns:ns3="8c4b9e35-1c3e-4ad3-9fec-ac589486d9a9" xmlns:ns4="fa95e6f4-2075-4622-97d8-aa009fe50ec6" targetNamespace="http://schemas.microsoft.com/office/2006/metadata/properties" ma:root="true" ma:fieldsID="c6e5b809603f7142be157403c56270a3" ns3:_="" ns4:_="">
    <xsd:import namespace="8c4b9e35-1c3e-4ad3-9fec-ac589486d9a9"/>
    <xsd:import namespace="fa95e6f4-2075-4622-97d8-aa009fe50e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b9e35-1c3e-4ad3-9fec-ac589486d9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5e6f4-2075-4622-97d8-aa009fe50ec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95941A-EACA-41DB-BCFE-8255EB162C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4b9e35-1c3e-4ad3-9fec-ac589486d9a9"/>
    <ds:schemaRef ds:uri="fa95e6f4-2075-4622-97d8-aa009fe50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B46A43-1AA9-4CE0-961D-E6637FBEE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966224-A6F0-4E1B-91F3-3D45E4541FB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644</Words>
  <Application>Microsoft Office PowerPoint</Application>
  <PresentationFormat>On-screen Show (16:9)</PresentationFormat>
  <Paragraphs>80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HelveticaNeueLT Std Lt</vt:lpstr>
      <vt:lpstr>Trebuchet MS</vt:lpstr>
      <vt:lpstr>2_Office Theme</vt:lpstr>
      <vt:lpstr>PowerPoint Presentation</vt:lpstr>
      <vt:lpstr>PowerPoint Presentation</vt:lpstr>
      <vt:lpstr>OVERVIEW</vt:lpstr>
      <vt:lpstr>PowerPoint Presentation</vt:lpstr>
      <vt:lpstr>MENTORSHIP TOPICS MAY INCLUDE</vt:lpstr>
      <vt:lpstr>Benefits of a Mentorship Program</vt:lpstr>
      <vt:lpstr>Mentee Benefits</vt:lpstr>
      <vt:lpstr>PROGRAM STRUCTURE</vt:lpstr>
      <vt:lpstr>Phase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Kavitha Prabhu (MCI UAE);Emad KHOURFAN (MCI UAE)</dc:creator>
  <cp:lastModifiedBy>Jeff John (MCI UAE)</cp:lastModifiedBy>
  <cp:revision>28</cp:revision>
  <dcterms:created xsi:type="dcterms:W3CDTF">2020-07-19T06:46:53Z</dcterms:created>
  <dcterms:modified xsi:type="dcterms:W3CDTF">2020-08-10T13:07:04Z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0x010100B65E6FE8234E8E41A68B43BA2DF9FE53</vt:lpwstr>
  </property>
</Properties>
</file>